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2" r:id="rId2"/>
    <p:sldId id="294" r:id="rId3"/>
    <p:sldId id="277" r:id="rId4"/>
    <p:sldId id="280" r:id="rId5"/>
    <p:sldId id="282" r:id="rId6"/>
    <p:sldId id="295" r:id="rId7"/>
    <p:sldId id="284" r:id="rId8"/>
    <p:sldId id="283" r:id="rId9"/>
    <p:sldId id="285" r:id="rId10"/>
    <p:sldId id="286" r:id="rId11"/>
    <p:sldId id="291" r:id="rId12"/>
    <p:sldId id="292" r:id="rId13"/>
    <p:sldId id="273" r:id="rId14"/>
    <p:sldId id="296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2DD"/>
    <a:srgbClr val="2F5597"/>
    <a:srgbClr val="FDC3E8"/>
    <a:srgbClr val="88B0FC"/>
    <a:srgbClr val="CE121B"/>
    <a:srgbClr val="EA2027"/>
    <a:srgbClr val="FDA7DF"/>
    <a:srgbClr val="FDCBDF"/>
    <a:srgbClr val="469BD8"/>
    <a:srgbClr val="B13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/>
    <p:restoredTop sz="65207"/>
  </p:normalViewPr>
  <p:slideViewPr>
    <p:cSldViewPr snapToGrid="0" snapToObjects="1" showGuides="1">
      <p:cViewPr varScale="1">
        <p:scale>
          <a:sx n="63" d="100"/>
          <a:sy n="63" d="100"/>
        </p:scale>
        <p:origin x="154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A1BC-6CD7-584D-B41A-9A7B61490A6B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3FFFC-39AC-D744-8B5F-6AB5D8D8B2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9303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4493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361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423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10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37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334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4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466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455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452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46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3FFFC-39AC-D744-8B5F-6AB5D8D8B2D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38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9BEF8B-A398-1046-B57C-48BC34BFB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C8A85E-01BB-6B40-A063-E159CF99F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FA78E4-3AD2-D340-97BF-C36B9C4E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7F405E-9ACB-BC45-B094-BE9A1D9BB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D5E8CB-A5C2-D44C-80C6-84178F17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413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B0F71-C1DE-4B4F-AFF6-D3B67404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521447-D9EA-D548-8C60-B1053CB42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47D330-53C2-004B-827B-E770CB44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F35641-1951-1B46-9450-04283687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2251DE-7A34-E341-BC56-DAE085A0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99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232DA3B-614C-C94A-AB1D-6C3380D7D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F89F14E-95CF-8742-B843-313FD65FB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8D355C-521B-0E40-9B7F-C39519391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F87593-A7C8-5C40-A6EA-C9AA0D83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7AC013-F033-9B47-A87D-2D309F4D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923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3DE78-541E-D042-832E-0199EC08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BFD5BB-1D34-E14E-9F85-28B1F7C0C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F42883-CC48-E649-8D63-1406C928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DCA020-5CAC-564B-B110-EB295AC1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716998-A7DF-A44C-84FE-7EA8AC44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25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BB577-B032-DE4F-B0CE-633B4C2AE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FC38A6-B9A0-2049-A996-FD0DEB291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48E279-04F5-4240-84B0-021B7BD6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AE5A8-D1BE-1C4F-BBEB-19C6E261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2544B9-ECD4-694A-81D8-12E43E2B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3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D5F3D-FDEA-2E43-8095-6136B3989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BC5B02-EF52-CD4A-874F-F50BB932AE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435FB9-E744-5545-AA48-CFF36257D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437BC8-3B84-7F44-8922-4CA5652E2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7F279C-C4A5-BD47-9A6C-59B352F6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EE949E-CA60-624F-A4F7-163D9A38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032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B6110-E1D7-284D-8F41-A584B5106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6256CC-7FA1-3949-A3C3-B607F4C7D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593F1D-F8C0-4C40-8F98-B892086BA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0A9C06-343C-CA48-B855-2118E684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DD912A7-54AB-E34F-8276-DFD8FE050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4A1D51D-E1D3-9145-910D-D296201D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D82D230-F395-0943-97C8-1978C31C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55A8F4-CB6F-2E46-B724-3862008D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91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12DBC-E20A-124B-B902-B059AD86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700225-44FE-024B-BE21-0E328CAC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DA43F1-E345-6C45-A609-2767D042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C3F153-7BE5-334D-9693-EE8BADBC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827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1215B7F-73BC-0A49-A476-92F95778B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E031DEB-E00E-5148-9A56-7A1218673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87F63C-3B87-754F-87B8-49AB0502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39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B259A9-378A-8D44-BE19-3ACD0310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3BDEF4-3F0A-7F4D-9692-6A43280B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92AFD67-743D-3E45-8FA8-680429AB3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EFC228-3585-664A-AC8D-BB2C5A28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D76084D-A0A4-2545-9B4D-68D41041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75399B-9D69-9C4E-A9CB-F1D2F04F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735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1CC4F1-FFB2-DE4E-AF4C-5178CCE2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DC7018E-D347-7E45-8655-0F4BB6ED7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ADF88C2-8168-3547-B02F-6C80E62F1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1B9AC9-FE4E-7744-9E7A-C6E914DF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65177C-CBB8-5040-B2FF-EBD02BB99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F3A7DC-B4A0-CB4E-B287-96CAB8C7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9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B1A75BF-CF66-344A-A404-D1A77AD5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40F7816-9BAA-5148-8EAB-6868EFEE3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4E817D-CFB2-AB40-9E4A-31B3F5179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A8F3-7686-F643-B3E8-34CD20360E8A}" type="datetimeFigureOut">
              <a:rPr lang="de-DE" smtClean="0"/>
              <a:t>05.07.20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65808E-CB94-D345-9ABF-331809C8C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8291B-BA7D-0D4A-A461-DE1311BF7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ACD06-08B3-894A-B525-EF4284090A6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8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jv.de/SharedDocs/Pressemitteilungen/DE/2020/061020_FuePogII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lamy.com/stock-photo-chief-operating-officer-of-facebook-sheryl-sandberg-presents-her-book-55744514.html" TargetMode="External"/><Relationship Id="rId4" Type="http://schemas.openxmlformats.org/officeDocument/2006/relationships/hyperlink" Target="http://momentsbypeach.blogspot.com/2014/02/book-club-lean-in-by-sheryl-sandber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6870386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-12386"/>
            <a:ext cx="8046000" cy="6870386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808C0D4-FA43-7E4D-876F-46326690DC3C}"/>
              </a:ext>
            </a:extLst>
          </p:cNvPr>
          <p:cNvSpPr txBox="1"/>
          <p:nvPr/>
        </p:nvSpPr>
        <p:spPr>
          <a:xfrm>
            <a:off x="1198880" y="1645920"/>
            <a:ext cx="26822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200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9391E65-FB33-BA4F-A50B-5EAF05382439}"/>
              </a:ext>
            </a:extLst>
          </p:cNvPr>
          <p:cNvSpPr txBox="1"/>
          <p:nvPr/>
        </p:nvSpPr>
        <p:spPr>
          <a:xfrm>
            <a:off x="5080000" y="399424"/>
            <a:ext cx="6832318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Warum sind Frauen trotz gewandelter Geschlechterrollen, eines hohen Bildungsniveaus und vielfältiger arbeitsmarktpolitischer Maßnahmen und gesetzlicher Regelungen noch immer in Leitungsfunktionen von Politik und Wirtschaft unterrepräsentiert?</a:t>
            </a:r>
          </a:p>
          <a:p>
            <a:r>
              <a:rPr lang="de-DE" dirty="0"/>
              <a:t> </a:t>
            </a:r>
          </a:p>
          <a:p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4923B95-59E0-5341-9DE9-FB51C7B21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8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43"/>
    </mc:Choice>
    <mc:Fallback>
      <p:transition spd="slow" advTm="5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15250" y="-46167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indent="-857250" algn="ctr">
              <a:buFont typeface="Arial" panose="020B0604020202020204" pitchFamily="34" charset="0"/>
              <a:buChar char="•"/>
            </a:pPr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334323" y="2890391"/>
            <a:ext cx="3719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 Bezug zum Buch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25F1E1B-49E9-7B4A-94EA-42D473FFB3A5}"/>
              </a:ext>
            </a:extLst>
          </p:cNvPr>
          <p:cNvSpPr/>
          <p:nvPr/>
        </p:nvSpPr>
        <p:spPr>
          <a:xfrm>
            <a:off x="4388341" y="149672"/>
            <a:ext cx="74998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Bezug zu Sheryl Sandberg –</a:t>
            </a: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Kapitel „Setz euch an den Tisch.“</a:t>
            </a: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E7AA3F-2D6E-6545-A226-2067E8623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461" y="1411556"/>
            <a:ext cx="2496419" cy="288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41E7443-1B3D-454C-A7BA-E6F944EF930F}"/>
              </a:ext>
            </a:extLst>
          </p:cNvPr>
          <p:cNvSpPr txBox="1"/>
          <p:nvPr/>
        </p:nvSpPr>
        <p:spPr>
          <a:xfrm>
            <a:off x="4389602" y="1411556"/>
            <a:ext cx="4633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Sandberg wurde von Forbes 2011 auf Platz 5. der „most powerful woman“ gewählt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war peinlich berührt – nicht stolz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„Ich bezweifele, dass ein Mann so davon überwältigt worden wäre, dass andere ihn für mächtig halten“. 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4403269-64F8-0F42-AA28-6A2B04B1131E}"/>
              </a:ext>
            </a:extLst>
          </p:cNvPr>
          <p:cNvSpPr txBox="1"/>
          <p:nvPr/>
        </p:nvSpPr>
        <p:spPr>
          <a:xfrm>
            <a:off x="4388341" y="4401066"/>
            <a:ext cx="68275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Gespräche mit Mitarbeitenden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Frauen sind im Gegensatz zu Männern deutlich weniger selbstbewusst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„Ich bin mir einfach nicht sicher, ob ich da gut drin bin“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 Ich muss in meinem jetzigen Posten noch viel lernen“.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B47AC22-8266-2745-8CED-65E0490D0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3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65"/>
    </mc:Choice>
    <mc:Fallback>
      <p:transition spd="slow" advTm="175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0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indent="-857250" algn="ctr">
              <a:buFont typeface="Arial" panose="020B0604020202020204" pitchFamily="34" charset="0"/>
              <a:buChar char="•"/>
            </a:pPr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305104" y="2844225"/>
            <a:ext cx="371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Ergebnisse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E7867F2-460A-8246-9946-7AC083083DF7}"/>
              </a:ext>
            </a:extLst>
          </p:cNvPr>
          <p:cNvSpPr txBox="1"/>
          <p:nvPr/>
        </p:nvSpPr>
        <p:spPr>
          <a:xfrm>
            <a:off x="4308562" y="1686560"/>
            <a:ext cx="76675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Ergebnisse von Tonn und Preißing zeigen auf, dass Mythen deutliche Nacheile in Bezug zur Karriere der Frauen aufweisen.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Realitätsgehalt ist dennoch schwer einschätzbar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Stereotype = leisten einen erheblichen Beitrag als Aufstiegsbarriere für Frauen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Sehr vielschichtiges Thema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Frauen sind Mitgestalterinnen von Aufstiegsbarrieren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E62433-C8D0-BF44-8FB8-244F32D63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4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825"/>
    </mc:Choice>
    <mc:Fallback>
      <p:transition spd="slow" advTm="141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0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7250" indent="-857250" algn="ctr">
              <a:buFont typeface="Arial" panose="020B0604020202020204" pitchFamily="34" charset="0"/>
              <a:buChar char="•"/>
            </a:pPr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305104" y="2844225"/>
            <a:ext cx="371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Diskussion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D9902C-4AF1-6C49-B20F-F5BFEF59737C}"/>
              </a:ext>
            </a:extLst>
          </p:cNvPr>
          <p:cNvSpPr txBox="1"/>
          <p:nvPr/>
        </p:nvSpPr>
        <p:spPr>
          <a:xfrm>
            <a:off x="4491927" y="751343"/>
            <a:ext cx="699008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denkt ihr?! </a:t>
            </a:r>
          </a:p>
          <a:p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weit stehen sich Frauen in Bezug auf den Kompetenzmythos wirklich selbst im Weg und haben das stereotypische Denken selbst verinnerlicht? </a:t>
            </a:r>
          </a:p>
          <a:p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und </a:t>
            </a:r>
          </a:p>
          <a:p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Brauchen wir Männerquoten mit einer Obergrenze und Frauenquoten mit einer Untergrenze für das Management, um den Gendergap in Führungspositionen zu schließen?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891DF3-0BA9-8C48-A5FB-261F66133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2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65"/>
    </mc:Choice>
    <mc:Fallback>
      <p:transition spd="slow" advTm="5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-9694"/>
            <a:ext cx="8046000" cy="6867694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2CAABC-2432-D24D-8B82-C59E731B5677}"/>
              </a:ext>
            </a:extLst>
          </p:cNvPr>
          <p:cNvSpPr txBox="1"/>
          <p:nvPr/>
        </p:nvSpPr>
        <p:spPr>
          <a:xfrm>
            <a:off x="4348300" y="-1052777"/>
            <a:ext cx="49065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Buch: </a:t>
            </a:r>
          </a:p>
          <a:p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Sandberg, S. (2015) Lean In: Frauen und der Wille zum Erfolg. Berlin: Ullstein Taschenbuch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E7C0D-6011-5243-B31A-E0B930A7464D}"/>
              </a:ext>
            </a:extLst>
          </p:cNvPr>
          <p:cNvSpPr txBox="1"/>
          <p:nvPr/>
        </p:nvSpPr>
        <p:spPr>
          <a:xfrm>
            <a:off x="4348300" y="1101267"/>
            <a:ext cx="762018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Genderaufsatz: </a:t>
            </a:r>
          </a:p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Tonn, J. (2016) Frauen in Führungspositionen : Ursachen der</a:t>
            </a:r>
            <a:b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Unterrepräsentanz weiblicher Führungskräfte in Unternehmen. Wiesbaden :Springer VS.</a:t>
            </a: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Preißing, D. (2019) Unterrepräsentanz von Frauen in Führungspositionen.</a:t>
            </a:r>
            <a:b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Auch ein Phänomen der Arbeitswelt 4.0? In  (S. 41-119) in  Frauen in der Arbeitswelt 4.0 -</a:t>
            </a:r>
            <a:b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Chancen und</a:t>
            </a:r>
            <a:b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Risiken für die Erwerbstätigkeit. Berlin: Degruyter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-101150" y="2890391"/>
            <a:ext cx="434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Quellenverzeichnis</a:t>
            </a: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5E7CB1C3-0501-EE42-8396-0C5ED4259FDE}"/>
              </a:ext>
            </a:extLst>
          </p:cNvPr>
          <p:cNvCxnSpPr>
            <a:cxnSpLocks/>
          </p:cNvCxnSpPr>
          <p:nvPr/>
        </p:nvCxnSpPr>
        <p:spPr>
          <a:xfrm>
            <a:off x="4348300" y="748145"/>
            <a:ext cx="1096536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EE8F6C7-5C6E-B242-B6D6-2B0414FBF2FD}"/>
              </a:ext>
            </a:extLst>
          </p:cNvPr>
          <p:cNvCxnSpPr>
            <a:cxnSpLocks/>
          </p:cNvCxnSpPr>
          <p:nvPr/>
        </p:nvCxnSpPr>
        <p:spPr>
          <a:xfrm>
            <a:off x="4348300" y="2890391"/>
            <a:ext cx="265517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43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-9694"/>
            <a:ext cx="12192000" cy="6858000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86640" y="9694"/>
            <a:ext cx="8046000" cy="6867694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2CAABC-2432-D24D-8B82-C59E731B5677}"/>
              </a:ext>
            </a:extLst>
          </p:cNvPr>
          <p:cNvSpPr txBox="1"/>
          <p:nvPr/>
        </p:nvSpPr>
        <p:spPr>
          <a:xfrm>
            <a:off x="4348300" y="-1052777"/>
            <a:ext cx="66651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Bundesministerium für Justiz und Verbraucherschutz (2020) Pressemitteilung: Frauen in Führungspositionen: Freiwillig tut sich wenig - nur feste Vorgaben wirken unter </a:t>
            </a:r>
            <a:r>
              <a:rPr lang="de-DE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https://www.bmjv.de/SharedDocs/Pressemitteilungen/DE/2020/061020_FuePogII.html</a:t>
            </a:r>
            <a:r>
              <a:rPr lang="de-DE" sz="2000" dirty="0">
                <a:solidFill>
                  <a:schemeClr val="bg1"/>
                </a:solidFill>
              </a:rPr>
              <a:t> abgerufen am 05.07.2020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8DE7C0D-6011-5243-B31A-E0B930A7464D}"/>
              </a:ext>
            </a:extLst>
          </p:cNvPr>
          <p:cNvSpPr txBox="1"/>
          <p:nvPr/>
        </p:nvSpPr>
        <p:spPr>
          <a:xfrm>
            <a:off x="4348300" y="1610489"/>
            <a:ext cx="60960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Bildquellen</a:t>
            </a:r>
          </a:p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http://momentsbypeach.blogspot.com/2014/02/book-club-lean-in-by-sheryl-sandberg.html</a:t>
            </a:r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https://www.alamy.com/stock-photo-chief-operating-officer-of-facebook-sheryl-sandberg-presents-her-book-55744514.html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-40640" y="2890836"/>
            <a:ext cx="44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Quellenverzeichnis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6BF0130-84A6-6845-969E-7FB00CA85D1C}"/>
              </a:ext>
            </a:extLst>
          </p:cNvPr>
          <p:cNvCxnSpPr>
            <a:cxnSpLocks/>
          </p:cNvCxnSpPr>
          <p:nvPr/>
        </p:nvCxnSpPr>
        <p:spPr>
          <a:xfrm>
            <a:off x="4348300" y="3459351"/>
            <a:ext cx="2655173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07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6870386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-12385"/>
            <a:ext cx="8046000" cy="6870386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FE67A1-6D6F-624E-A9E7-A6EC9034AC00}"/>
              </a:ext>
            </a:extLst>
          </p:cNvPr>
          <p:cNvSpPr txBox="1"/>
          <p:nvPr/>
        </p:nvSpPr>
        <p:spPr>
          <a:xfrm>
            <a:off x="2228850" y="1209973"/>
            <a:ext cx="91270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lange Weg nach oben – </a:t>
            </a:r>
          </a:p>
          <a:p>
            <a:r>
              <a:rPr lang="de-DE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Frauen in Führungspositionen  </a:t>
            </a:r>
          </a:p>
          <a:p>
            <a:r>
              <a:rPr lang="de-DE" sz="4000" b="1" dirty="0">
                <a:solidFill>
                  <a:srgbClr val="0652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66096DC-C2E7-B347-8194-41CF03200191}"/>
              </a:ext>
            </a:extLst>
          </p:cNvPr>
          <p:cNvSpPr txBox="1"/>
          <p:nvPr/>
        </p:nvSpPr>
        <p:spPr>
          <a:xfrm>
            <a:off x="9573491" y="6322581"/>
            <a:ext cx="261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Charlott Kurt - 558149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5ED020-433D-CA4A-8DB6-84D55A724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5"/>
    </mc:Choice>
    <mc:Fallback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10011" y="-9694"/>
            <a:ext cx="8046000" cy="6867694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2CAABC-2432-D24D-8B82-C59E731B5677}"/>
              </a:ext>
            </a:extLst>
          </p:cNvPr>
          <p:cNvSpPr txBox="1"/>
          <p:nvPr/>
        </p:nvSpPr>
        <p:spPr>
          <a:xfrm>
            <a:off x="4388122" y="1008107"/>
            <a:ext cx="748977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Auswahl des Buches und der Genderproblematik </a:t>
            </a:r>
          </a:p>
          <a:p>
            <a:pPr marL="514350" indent="-514350"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Vorstellung des Buches</a:t>
            </a:r>
          </a:p>
          <a:p>
            <a:pPr marL="514350" indent="-514350">
              <a:buAutoNum type="arabicPeriod"/>
            </a:pPr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Vorstellung der Genderaufsätze – zentrale Thesen 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3.1 Aufstiegsbarrieren von Frauen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3.2 Geschlechtersterotype – 	die Mythen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3.2.1 Kompetenzmythen 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3.3 Bezug zum Buch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Ergebnisse 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Diskussion </a:t>
            </a: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Quellenverzeichnis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278160" y="2890391"/>
            <a:ext cx="3553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Gliederung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F01353-94BB-EB4B-A671-DF5420F36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8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5"/>
    </mc:Choice>
    <mc:Fallback>
      <p:transition spd="slow" advTm="5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-5310"/>
            <a:ext cx="12192000" cy="6874397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-10157"/>
            <a:ext cx="8046000" cy="6879243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2CAABC-2432-D24D-8B82-C59E731B5677}"/>
              </a:ext>
            </a:extLst>
          </p:cNvPr>
          <p:cNvSpPr txBox="1"/>
          <p:nvPr/>
        </p:nvSpPr>
        <p:spPr>
          <a:xfrm>
            <a:off x="6771092" y="190337"/>
            <a:ext cx="44196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4800" b="1" dirty="0">
              <a:solidFill>
                <a:srgbClr val="0652D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26 % weibliche Führungskräfte in der Privatwirtschaft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26 % Frauen in den Aufsichtsräten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7 % Frauen im Vorstand</a:t>
            </a:r>
          </a:p>
          <a:p>
            <a:endParaRPr lang="de-DE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/>
              <a:t> </a:t>
            </a:r>
          </a:p>
          <a:p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278160" y="2890391"/>
            <a:ext cx="355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Auswahl des Buches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23D934-8D9F-EB4C-8143-3A8D63AB9297}"/>
              </a:ext>
            </a:extLst>
          </p:cNvPr>
          <p:cNvSpPr txBox="1"/>
          <p:nvPr/>
        </p:nvSpPr>
        <p:spPr>
          <a:xfrm>
            <a:off x="4990882" y="1637850"/>
            <a:ext cx="317811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C15E89-EB21-4542-B1BB-9723EC7E8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1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41"/>
    </mc:Choice>
    <mc:Fallback>
      <p:transition spd="slow" advTm="5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-63321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61373" y="-19388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6CDFF5-DC3D-204E-8793-67B7792ADF82}"/>
              </a:ext>
            </a:extLst>
          </p:cNvPr>
          <p:cNvSpPr txBox="1"/>
          <p:nvPr/>
        </p:nvSpPr>
        <p:spPr>
          <a:xfrm>
            <a:off x="4180973" y="772223"/>
            <a:ext cx="4214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DDB16E8-BEDB-E645-8062-3B9F3D5A8090}"/>
              </a:ext>
            </a:extLst>
          </p:cNvPr>
          <p:cNvSpPr txBox="1"/>
          <p:nvPr/>
        </p:nvSpPr>
        <p:spPr>
          <a:xfrm>
            <a:off x="268360" y="2890391"/>
            <a:ext cx="355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Vorstellung des Buches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19695ED-B242-124C-BEDC-13627508507D}"/>
              </a:ext>
            </a:extLst>
          </p:cNvPr>
          <p:cNvSpPr txBox="1"/>
          <p:nvPr/>
        </p:nvSpPr>
        <p:spPr>
          <a:xfrm>
            <a:off x="4520295" y="488226"/>
            <a:ext cx="42148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Sheryl Sandberg ist eine US-amerikanische Geschäftsfrau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Bestärkung von Frauen nach Führungspositionen zu streben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76892E3-AC57-E143-B5B1-0F0F35B2A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137" y="488226"/>
            <a:ext cx="3377503" cy="253536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683AEAA-8467-9740-A1C4-21401E075BDE}"/>
              </a:ext>
            </a:extLst>
          </p:cNvPr>
          <p:cNvSpPr txBox="1"/>
          <p:nvPr/>
        </p:nvSpPr>
        <p:spPr>
          <a:xfrm>
            <a:off x="4180973" y="3767901"/>
            <a:ext cx="794006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Berichtet in ihrem Buch aus ihren eigen Erfahrungen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Buch ist eine Mischung aus eigenen Geschichten und wissenschaftlicher Grundlage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Sheryl Sandberg fordert dazu auf, sich beruflich richtig reinzuhängen.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 macht gleichzeitig klar, dass dies auch bedeutet private Abstriche zu machen</a:t>
            </a:r>
          </a:p>
          <a:p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B168AB-B832-D345-A04E-14314F2D1E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54"/>
    </mc:Choice>
    <mc:Fallback>
      <p:transition spd="slow" advTm="11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-70963" y="-19388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61373" y="-19388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268360" y="2423031"/>
            <a:ext cx="380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Vorstellung der Genderaufsätze: </a:t>
            </a:r>
          </a:p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Thesen 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6CDFF5-DC3D-204E-8793-67B7792ADF82}"/>
              </a:ext>
            </a:extLst>
          </p:cNvPr>
          <p:cNvSpPr txBox="1"/>
          <p:nvPr/>
        </p:nvSpPr>
        <p:spPr>
          <a:xfrm>
            <a:off x="4180973" y="772223"/>
            <a:ext cx="4214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EF957BD-2606-2F40-98B9-0886A08BCADD}"/>
              </a:ext>
            </a:extLst>
          </p:cNvPr>
          <p:cNvSpPr txBox="1"/>
          <p:nvPr/>
        </p:nvSpPr>
        <p:spPr>
          <a:xfrm>
            <a:off x="4239798" y="3378595"/>
            <a:ext cx="8046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Genderaufsatz:</a:t>
            </a:r>
          </a:p>
          <a:p>
            <a:endParaRPr lang="de-D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Dagmar Preißing (2019:  Unterrepräsentanz von Frauen in Führungspositionen - auch ein Phänomen der Arbeitswelt 4.0?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Frauen in der Arbeitswelt 4.0 - Chancen und Risiken für die Erwerbstätigkeit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Schwerpunkt ist auf die zukünftige Arbeitswelt von Frauen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These: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“Die gläserne Decke wird in der Arbeitswelt 4.0 weiterhin eine tragende Rolle spielen</a:t>
            </a:r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.“ </a:t>
            </a: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25F1E1B-49E9-7B4A-94EA-42D473FFB3A5}"/>
              </a:ext>
            </a:extLst>
          </p:cNvPr>
          <p:cNvSpPr/>
          <p:nvPr/>
        </p:nvSpPr>
        <p:spPr>
          <a:xfrm>
            <a:off x="4239798" y="172059"/>
            <a:ext cx="804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Genderaufsatz:</a:t>
            </a:r>
          </a:p>
          <a:p>
            <a:endParaRPr lang="de-DE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Julia Jane Tonn (2016): Frauen in Führungspositionen : Ursachen der Unterrepräsentanz weiblicher Führungskräfte in Unternehmen.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Schwerpunkt: Gender als Teil der Organisationsforschung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Zentrale These: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Geschlechterungleichheit wird zum größten Teil selbst in Organisationen hergestellt, vermittelt und fortgesetzt.“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7B7636-7F7D-FA43-B48E-42DE9FEF0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0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194"/>
    </mc:Choice>
    <mc:Fallback>
      <p:transition spd="slow" advTm="110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-19388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0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93494" y="2890391"/>
            <a:ext cx="4268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 Aufstiegs- barrieren für Frauen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04FC58-46CA-564E-806F-5D9DB999870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000" y="1458689"/>
            <a:ext cx="7952506" cy="41530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E0B9671-8F96-4D4D-95D5-7D69F688A424}"/>
              </a:ext>
            </a:extLst>
          </p:cNvPr>
          <p:cNvSpPr txBox="1"/>
          <p:nvPr/>
        </p:nvSpPr>
        <p:spPr>
          <a:xfrm>
            <a:off x="4146000" y="311765"/>
            <a:ext cx="233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Preißing: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ABF42-C75D-CA40-BB66-BC2D542AA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965"/>
    </mc:Choice>
    <mc:Fallback>
      <p:transition spd="slow" advTm="109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146000" y="0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303841" y="2457996"/>
            <a:ext cx="3842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 Geschlechter-stereotype:</a:t>
            </a:r>
          </a:p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Mythen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25F1E1B-49E9-7B4A-94EA-42D473FFB3A5}"/>
              </a:ext>
            </a:extLst>
          </p:cNvPr>
          <p:cNvSpPr/>
          <p:nvPr/>
        </p:nvSpPr>
        <p:spPr>
          <a:xfrm>
            <a:off x="4269000" y="212699"/>
            <a:ext cx="8046000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 Tonn:</a:t>
            </a:r>
          </a:p>
          <a:p>
            <a:endParaRPr lang="de-DE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Kompetenzmythen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.B. Frauen sind nicht in der Lage eine Organisation zu führen</a:t>
            </a:r>
          </a:p>
          <a:p>
            <a:pPr marL="457200" indent="-457200">
              <a:buAutoNum type="arabicPeriod"/>
            </a:pP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Ökonomiemythen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z.B. Frauen sind ein erhöhtes Kostenrisiko durch eine mögliche Mutterschaft </a:t>
            </a:r>
          </a:p>
          <a:p>
            <a:pPr lvl="1"/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Männermythen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z.B. Männer haben Angst vor Frauen im       Management </a:t>
            </a:r>
          </a:p>
          <a:p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Mythos, um die Frau im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z.B. weibliche Eigenschaften werden als Defizit angesehen </a:t>
            </a:r>
          </a:p>
          <a:p>
            <a:endParaRPr lang="de-DE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CCF6B2-23D7-6B44-AC91-649F94C78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6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32"/>
    </mc:Choice>
    <mc:Fallback>
      <p:transition spd="slow" advTm="7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F635651-E3DA-5647-95D6-657B81CF1FE1}"/>
              </a:ext>
            </a:extLst>
          </p:cNvPr>
          <p:cNvSpPr/>
          <p:nvPr/>
        </p:nvSpPr>
        <p:spPr>
          <a:xfrm>
            <a:off x="0" y="0"/>
            <a:ext cx="12192000" cy="7070428"/>
          </a:xfrm>
          <a:prstGeom prst="rect">
            <a:avLst/>
          </a:prstGeom>
          <a:solidFill>
            <a:srgbClr val="FDC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50641A9-FA39-D64D-B94F-A0795062C3FE}"/>
              </a:ext>
            </a:extLst>
          </p:cNvPr>
          <p:cNvSpPr/>
          <p:nvPr/>
        </p:nvSpPr>
        <p:spPr>
          <a:xfrm>
            <a:off x="4326841" y="0"/>
            <a:ext cx="8046000" cy="7070428"/>
          </a:xfrm>
          <a:prstGeom prst="rect">
            <a:avLst/>
          </a:prstGeom>
          <a:solidFill>
            <a:srgbClr val="88B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2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5D15474-C5CA-574A-8C98-A7567A1D5057}"/>
              </a:ext>
            </a:extLst>
          </p:cNvPr>
          <p:cNvSpPr txBox="1"/>
          <p:nvPr/>
        </p:nvSpPr>
        <p:spPr>
          <a:xfrm>
            <a:off x="242341" y="2890391"/>
            <a:ext cx="4084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3.2.1 </a:t>
            </a:r>
          </a:p>
          <a:p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Kompetenzmythen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25F1E1B-49E9-7B4A-94EA-42D473FFB3A5}"/>
              </a:ext>
            </a:extLst>
          </p:cNvPr>
          <p:cNvSpPr/>
          <p:nvPr/>
        </p:nvSpPr>
        <p:spPr>
          <a:xfrm>
            <a:off x="4388341" y="149672"/>
            <a:ext cx="7923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Mythos: „Frauen wollen den Aufstieg gar nicht wirklich“</a:t>
            </a:r>
          </a:p>
          <a:p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Annahme eines Geschlechterunterschiedes in der Karriereorientierung und dem Karriereverhalten.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Unterstellt Frauen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mangelnde Motivation,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unzureichendes Selbstvertrauen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Geringe Bereitschaft von Machtkämpfen</a:t>
            </a:r>
          </a:p>
          <a:p>
            <a:pPr lvl="1"/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 wiesen ein „Selbstunterschätzersyndrom“ bei Frauen nach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Misserfolg bei Frauen = Inkompetenz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Misserfolg bei Männer = externe Einflüsse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A8A6C0-B2D2-AC4E-96F6-82F3663F73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2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17"/>
    </mc:Choice>
    <mc:Fallback>
      <p:transition spd="slow" advTm="11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728</Words>
  <Application>Microsoft Macintosh PowerPoint</Application>
  <PresentationFormat>Breitbild</PresentationFormat>
  <Paragraphs>176</Paragraphs>
  <Slides>14</Slides>
  <Notes>12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Microsoft Office User</cp:lastModifiedBy>
  <cp:revision>97</cp:revision>
  <cp:lastPrinted>2020-07-05T14:11:02Z</cp:lastPrinted>
  <dcterms:created xsi:type="dcterms:W3CDTF">2020-06-26T20:37:48Z</dcterms:created>
  <dcterms:modified xsi:type="dcterms:W3CDTF">2020-07-05T14:11:17Z</dcterms:modified>
</cp:coreProperties>
</file>