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Roboto Mono Light"/>
      <p:regular r:id="rId48"/>
      <p:bold r:id="rId49"/>
      <p:italic r:id="rId50"/>
      <p:boldItalic r:id="rId51"/>
    </p:embeddedFont>
    <p:embeddedFont>
      <p:font typeface="Roboto Mon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DDF316-E3AE-431D-B05A-5BA109220B30}">
  <a:tblStyle styleId="{EDDDF316-E3AE-431D-B05A-5BA109220B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6"/>
          </a:solidFill>
        </a:fill>
      </a:tcStyle>
    </a:wholeTbl>
    <a:band1H>
      <a:tcTxStyle b="off" i="off"/>
      <a:tcStyle>
        <a:fill>
          <a:solidFill>
            <a:srgbClr val="CCCF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CF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</a:neCell>
    <a:nwCell>
      <a:tcTxStyle b="off" i="off"/>
    </a:nwCell>
  </a:tblStyle>
  <a:tblStyle styleId="{F58CBD84-E3F8-48E4-90E1-E01140C7A73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7E7E6"/>
          </a:solidFill>
        </a:fill>
      </a:tcStyle>
    </a:band1H>
    <a:band2H>
      <a:tcTxStyle/>
    </a:band2H>
    <a:band1V>
      <a:tcTxStyle/>
      <a:tcStyle>
        <a:fill>
          <a:solidFill>
            <a:srgbClr val="E7E7E6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MonoLight-regular.fntdata"/><Relationship Id="rId47" Type="http://schemas.openxmlformats.org/officeDocument/2006/relationships/slide" Target="slides/slide41.xml"/><Relationship Id="rId49" Type="http://schemas.openxmlformats.org/officeDocument/2006/relationships/font" Target="fonts/RobotoMono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MonoLight-boldItalic.fntdata"/><Relationship Id="rId50" Type="http://schemas.openxmlformats.org/officeDocument/2006/relationships/font" Target="fonts/RobotoMonoLight-italic.fntdata"/><Relationship Id="rId53" Type="http://schemas.openxmlformats.org/officeDocument/2006/relationships/font" Target="fonts/RobotoMono-bold.fntdata"/><Relationship Id="rId52" Type="http://schemas.openxmlformats.org/officeDocument/2006/relationships/font" Target="fonts/RobotoMono-regular.fntdata"/><Relationship Id="rId11" Type="http://schemas.openxmlformats.org/officeDocument/2006/relationships/slide" Target="slides/slide5.xml"/><Relationship Id="rId55" Type="http://schemas.openxmlformats.org/officeDocument/2006/relationships/font" Target="fonts/RobotoMono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Mon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63279ac6a_5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b63279ac6a_5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b63279ac6a_5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a488baaa1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a488baaa1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aa3de3614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aa3de361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3aa3de3614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aa3de3614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3aa3de3614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3aa3de36143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aa3de36143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aa3de36143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3aa3de36143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aa3de36143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3aa3de36143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aa3de36143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aa3de36143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aa3de36143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aa3de36143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aa3de36143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3aa3de36143_0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aa3de36143_0_3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690" name="Google Shape;690;g3aa3de36143_0_3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aa3de36143_0_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37" name="Google Shape;737;g3aa3de36143_0_4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aa3de36143_0_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45" name="Google Shape;745;g3aa3de36143_0_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aa3de36143_0_4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52" name="Google Shape;752;g3aa3de36143_0_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aa6e26fcc4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60" name="Google Shape;760;g3aa6e26fcc4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adb620482a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sz="1600"/>
          </a:p>
        </p:txBody>
      </p:sp>
      <p:sp>
        <p:nvSpPr>
          <p:cNvPr id="768" name="Google Shape;768;g3adb620482a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aa3de36143_0_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76" name="Google Shape;776;g3aa3de36143_0_4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aa3de36143_0_4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83" name="Google Shape;783;g3aa3de36143_0_4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aa3de36143_0_4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91" name="Google Shape;791;g3aa3de36143_0_4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aa3de36143_0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01" name="Google Shape;801;g3aa3de36143_0_4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aa3de36143_0_4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11" name="Google Shape;811;g3aa3de36143_0_4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aa6e26fcc4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18" name="Google Shape;818;g3aa6e26fcc4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aa3de36143_0_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26" name="Google Shape;826;g3aa3de36143_0_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aa3de36143_0_5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34" name="Google Shape;834;g3aa3de36143_0_5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aa3de36143_0_5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42" name="Google Shape;842;g3aa3de36143_0_5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af09a298a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50" name="Google Shape;850;g3af09a298a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a488baaa1a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896" name="Google Shape;896;g3a488baaa1a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b412063fb8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944" name="Google Shape;944;g3b412063fb8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3b412063fb8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953" name="Google Shape;953;g3b412063fb8_2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b412063fb8_2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62" name="Google Shape;962;g3b412063fb8_2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b412063fb8_2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73" name="Google Shape;973;g3b412063fb8_2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61176cf19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48" name="Google Shape;248;g3b61176cf19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3b412063fb8_2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982" name="Google Shape;982;g3b412063fb8_2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3b412063fb8_2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991" name="Google Shape;991;g3b412063fb8_2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b61176cf19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b61176cf19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b61176cf19_1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61176cf19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b61176cf19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b61176cf19_1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61176cf19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b61176cf19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b61176cf19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61176cf19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b61176cf19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b61176cf19_1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b61176cf19_1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b61176cf19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b61176cf19_1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Foto quer" showMasterSp="0">
  <p:cSld name="Titelfolie mit Foto qu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539750" y="4253096"/>
            <a:ext cx="649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66666"/>
              </a:lnSpc>
              <a:spcBef>
                <a:spcPts val="55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42900" lvl="2" marL="13716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5555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540364" y="3189130"/>
            <a:ext cx="66378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540364" y="2790660"/>
            <a:ext cx="66378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>
            <p:ph idx="3" type="pic"/>
          </p:nvPr>
        </p:nvSpPr>
        <p:spPr>
          <a:xfrm>
            <a:off x="0" y="0"/>
            <a:ext cx="9144000" cy="257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2spaltiger Text">
  <p:cSld name="Titel + 2spaltiger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540000" y="998574"/>
            <a:ext cx="36717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/>
            </a:lvl4pPr>
            <a:lvl5pPr indent="-317500" lvl="4" marL="2286000" algn="l">
              <a:lnSpc>
                <a:spcPct val="135714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392613" y="998574"/>
            <a:ext cx="36717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228600" lvl="2" marL="1371600" algn="l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90909"/>
              </a:lnSpc>
              <a:spcBef>
                <a:spcPts val="55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35714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+ 3spaltiger Text">
  <p:cSld name="1_Titel + 3spaltiger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540000" y="998574"/>
            <a:ext cx="23823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3111156" y="998574"/>
            <a:ext cx="23823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5682312" y="998574"/>
            <a:ext cx="23823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+ Text-Bild 1">
  <p:cSld name="1_Titel + Text-Bild 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>
            <p:ph idx="2" type="pic"/>
          </p:nvPr>
        </p:nvSpPr>
        <p:spPr>
          <a:xfrm>
            <a:off x="0" y="-1"/>
            <a:ext cx="54708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5802313" y="1368245"/>
            <a:ext cx="22623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304800" lvl="3" marL="1828800" algn="l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5802313" y="305146"/>
            <a:ext cx="29829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2450125" y="4687099"/>
            <a:ext cx="275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2spaltiger Text mit Bild">
  <p:cSld name="Titel + 2spaltiger Text mit Bild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40000" y="2660952"/>
            <a:ext cx="3671700" cy="1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4392613" y="2660952"/>
            <a:ext cx="3671700" cy="1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90909"/>
              </a:lnSpc>
              <a:spcBef>
                <a:spcPts val="55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9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/>
          <p:nvPr>
            <p:ph idx="3" type="pic"/>
          </p:nvPr>
        </p:nvSpPr>
        <p:spPr>
          <a:xfrm>
            <a:off x="539750" y="998574"/>
            <a:ext cx="3672000" cy="1517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3" name="Google Shape;93;p14"/>
          <p:cNvSpPr/>
          <p:nvPr>
            <p:ph idx="4" type="pic"/>
          </p:nvPr>
        </p:nvSpPr>
        <p:spPr>
          <a:xfrm>
            <a:off x="4392613" y="998574"/>
            <a:ext cx="3672000" cy="1517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3spaltiger Text + Bilder">
  <p:cSld name="Titel + 3spaltiger Text + Bil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540000" y="2390018"/>
            <a:ext cx="23823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3111156" y="2390018"/>
            <a:ext cx="23823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5682312" y="2390018"/>
            <a:ext cx="23823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2921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/>
          <p:nvPr>
            <p:ph idx="4" type="pic"/>
          </p:nvPr>
        </p:nvSpPr>
        <p:spPr>
          <a:xfrm>
            <a:off x="539751" y="1040190"/>
            <a:ext cx="2382300" cy="12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2" name="Google Shape;102;p15"/>
          <p:cNvSpPr/>
          <p:nvPr>
            <p:ph idx="5" type="pic"/>
          </p:nvPr>
        </p:nvSpPr>
        <p:spPr>
          <a:xfrm>
            <a:off x="3111156" y="1040190"/>
            <a:ext cx="2382300" cy="12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3" name="Google Shape;103;p15"/>
          <p:cNvSpPr/>
          <p:nvPr>
            <p:ph idx="6" type="pic"/>
          </p:nvPr>
        </p:nvSpPr>
        <p:spPr>
          <a:xfrm>
            <a:off x="5682312" y="1040190"/>
            <a:ext cx="2382300" cy="12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Foto oben">
  <p:cSld name="Titel + Foto obe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>
            <p:ph idx="2" type="pic"/>
          </p:nvPr>
        </p:nvSpPr>
        <p:spPr>
          <a:xfrm>
            <a:off x="0" y="1"/>
            <a:ext cx="9144000" cy="25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Foto quer groß">
  <p:cSld name="Titel + Foto quer groß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0" y="1058400"/>
            <a:ext cx="9144000" cy="4084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2 Fotos">
  <p:cSld name="Titel + 2 Foto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8" name="Google Shape;118;p18"/>
          <p:cNvSpPr/>
          <p:nvPr>
            <p:ph idx="2" type="pic"/>
          </p:nvPr>
        </p:nvSpPr>
        <p:spPr>
          <a:xfrm>
            <a:off x="0" y="1058863"/>
            <a:ext cx="5459400" cy="4084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9" name="Google Shape;119;p18"/>
          <p:cNvSpPr/>
          <p:nvPr>
            <p:ph idx="3" type="pic"/>
          </p:nvPr>
        </p:nvSpPr>
        <p:spPr>
          <a:xfrm>
            <a:off x="5470724" y="1058863"/>
            <a:ext cx="3673200" cy="4084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Foto vollformatig">
  <p:cSld name="Titel + Foto vollformatig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>
            <p:ph idx="2" type="pic"/>
          </p:nvPr>
        </p:nvSpPr>
        <p:spPr>
          <a:xfrm>
            <a:off x="0" y="0"/>
            <a:ext cx="9144000" cy="514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B1" showMasterSp="0">
  <p:cSld name="Abschlussfolie B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2" y="0"/>
            <a:ext cx="9144000" cy="25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539750" y="1011286"/>
            <a:ext cx="8244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39639" y="4596898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 mit Foto quer" showMasterSp="0">
  <p:cSld name="1_Titelfolie mit Foto qu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539750" y="4253096"/>
            <a:ext cx="649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66666"/>
              </a:lnSpc>
              <a:spcBef>
                <a:spcPts val="55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42900" lvl="2" marL="13716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5555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subTitle"/>
          </p:nvPr>
        </p:nvSpPr>
        <p:spPr>
          <a:xfrm>
            <a:off x="540364" y="3189130"/>
            <a:ext cx="66378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540364" y="2790660"/>
            <a:ext cx="66378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/>
          <p:nvPr>
            <p:ph idx="3" type="pic"/>
          </p:nvPr>
        </p:nvSpPr>
        <p:spPr>
          <a:xfrm>
            <a:off x="0" y="0"/>
            <a:ext cx="9144000" cy="257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D1" showMasterSp="0">
  <p:cSld name="Abschlussfolie D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2" y="0"/>
            <a:ext cx="9144000" cy="25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539750" y="1011286"/>
            <a:ext cx="8244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539639" y="4596898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/>
          <p:nvPr>
            <p:ph idx="2" type="pic"/>
          </p:nvPr>
        </p:nvSpPr>
        <p:spPr>
          <a:xfrm>
            <a:off x="539639" y="2192781"/>
            <a:ext cx="1577100" cy="15771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2375638" y="2781976"/>
            <a:ext cx="42120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D2" showMasterSp="0">
  <p:cSld name="Abschlussfolie D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>
            <p:ph idx="2" type="pic"/>
          </p:nvPr>
        </p:nvSpPr>
        <p:spPr>
          <a:xfrm>
            <a:off x="0" y="1"/>
            <a:ext cx="9144000" cy="25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539750" y="1011286"/>
            <a:ext cx="8244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39639" y="4596898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>
            <p:ph idx="3" type="pic"/>
          </p:nvPr>
        </p:nvSpPr>
        <p:spPr>
          <a:xfrm>
            <a:off x="539639" y="2192781"/>
            <a:ext cx="1577100" cy="1577100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2"/>
          <p:cNvSpPr txBox="1"/>
          <p:nvPr>
            <p:ph idx="1" type="subTitle"/>
          </p:nvPr>
        </p:nvSpPr>
        <p:spPr>
          <a:xfrm>
            <a:off x="2375638" y="2781976"/>
            <a:ext cx="42120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B2" showMasterSp="0">
  <p:cSld name="Abschlussfolie B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>
            <p:ph idx="2" type="pic"/>
          </p:nvPr>
        </p:nvSpPr>
        <p:spPr>
          <a:xfrm>
            <a:off x="0" y="1"/>
            <a:ext cx="9144000" cy="257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6" name="Google Shape;146;p23"/>
          <p:cNvSpPr txBox="1"/>
          <p:nvPr>
            <p:ph type="title"/>
          </p:nvPr>
        </p:nvSpPr>
        <p:spPr>
          <a:xfrm>
            <a:off x="539750" y="1011286"/>
            <a:ext cx="82443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539639" y="4596898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C" showMasterSp="0">
  <p:cSld name="Abschlussfolie C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-2" y="-1"/>
            <a:ext cx="9144000" cy="51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1101" y="1374007"/>
            <a:ext cx="2661794" cy="155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3751914" y="3691292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+ 2spaltiger Text mit Grün">
  <p:cSld name="1_Titel + 2spaltiger Text mit Grü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539750" y="305147"/>
            <a:ext cx="4649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540000" y="1320164"/>
            <a:ext cx="46491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190909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35714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5470724" y="-4"/>
            <a:ext cx="367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5753866" y="1320164"/>
            <a:ext cx="23106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78571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35714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655" y="4587241"/>
            <a:ext cx="720319" cy="2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ischentitel">
  <p:cSld name="Zwischentitel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>
            <a:off x="-2" y="1058862"/>
            <a:ext cx="9144000" cy="40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lussfolie A" showMasterSp="0">
  <p:cSld name="Abschlussfolie A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-1" y="0"/>
            <a:ext cx="613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539750" y="1011286"/>
            <a:ext cx="43920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/>
        </p:nvSpPr>
        <p:spPr>
          <a:xfrm>
            <a:off x="539639" y="4596898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www.htw-berlin.de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1143000" y="1164378"/>
            <a:ext cx="6858000" cy="14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>
              <a:lnSpc>
                <a:spcPct val="125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ctr">
              <a:lnSpc>
                <a:spcPct val="118750"/>
              </a:lnSpc>
              <a:spcBef>
                <a:spcPts val="55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9pPr>
          </a:lstStyle>
          <a:p/>
        </p:txBody>
      </p:sp>
      <p:sp>
        <p:nvSpPr>
          <p:cNvPr id="172" name="Google Shape;172;p2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ohne Foto B" showMasterSp="0">
  <p:cSld name="Titelfolie ohne Foto B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2" y="0"/>
            <a:ext cx="9144000" cy="25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539750" y="1886097"/>
            <a:ext cx="64902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539750" y="1011286"/>
            <a:ext cx="64902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2" type="body"/>
          </p:nvPr>
        </p:nvSpPr>
        <p:spPr>
          <a:xfrm>
            <a:off x="539750" y="2868612"/>
            <a:ext cx="649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66666"/>
              </a:lnSpc>
              <a:spcBef>
                <a:spcPts val="55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42900" lvl="2" marL="13716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5555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ohne Foto A" showMasterSp="0">
  <p:cSld name="Titelfolie ohne Foto A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1" y="0"/>
            <a:ext cx="6886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539749" y="1886097"/>
            <a:ext cx="60372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539749" y="1011286"/>
            <a:ext cx="60372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39750" y="2868612"/>
            <a:ext cx="6037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66666"/>
              </a:lnSpc>
              <a:spcBef>
                <a:spcPts val="55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42900" lvl="2" marL="13716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5555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Foto hoch" showMasterSp="0">
  <p:cSld name="Titelfolie mit Foto hoch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4572000" y="1880812"/>
            <a:ext cx="42120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55555"/>
              </a:lnSpc>
              <a:spcBef>
                <a:spcPts val="5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75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58333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4572000" y="1006001"/>
            <a:ext cx="4212000" cy="8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000" y="3985734"/>
            <a:ext cx="1440000" cy="84220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>
            <p:ph idx="2" type="pic"/>
          </p:nvPr>
        </p:nvSpPr>
        <p:spPr>
          <a:xfrm>
            <a:off x="0" y="0"/>
            <a:ext cx="42117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4" name="Google Shape;44;p6"/>
          <p:cNvSpPr txBox="1"/>
          <p:nvPr/>
        </p:nvSpPr>
        <p:spPr>
          <a:xfrm>
            <a:off x="4543105" y="2808000"/>
            <a:ext cx="352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572001" y="2868612"/>
            <a:ext cx="42120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66666"/>
              </a:lnSpc>
              <a:spcBef>
                <a:spcPts val="55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42900" lvl="2" marL="13716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5555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1spaltiger Text">
  <p:cSld name="Titel + 1spaltiger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000"/>
              <a:buFont typeface="Arial"/>
              <a:buChar char="•"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lnSpc>
                <a:spcPct val="87500"/>
              </a:lnSpc>
              <a:spcBef>
                <a:spcPts val="55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35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8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xt-Bild 1">
  <p:cSld name="Titel + Text-Bild 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2" type="pic"/>
          </p:nvPr>
        </p:nvSpPr>
        <p:spPr>
          <a:xfrm>
            <a:off x="5470724" y="-1"/>
            <a:ext cx="36732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539750" y="305147"/>
            <a:ext cx="46614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2450125" y="4687099"/>
            <a:ext cx="275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40000" y="1320164"/>
            <a:ext cx="46491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8450" lvl="3" marL="1828800" algn="l">
              <a:lnSpc>
                <a:spcPct val="190909"/>
              </a:lnSpc>
              <a:spcBef>
                <a:spcPts val="55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35714"/>
              </a:lnSpc>
              <a:spcBef>
                <a:spcPts val="55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ennfolie" showMasterSp="0">
  <p:cSld name="Trennfoli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539749" y="1011286"/>
            <a:ext cx="60303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2450125" y="4687099"/>
            <a:ext cx="4119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5655" y="4587241"/>
            <a:ext cx="720319" cy="2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0000" y="998574"/>
            <a:ext cx="75246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25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16666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1875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1" i="0" sz="1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64500" y="4587241"/>
            <a:ext cx="720001" cy="221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95">
          <p15:clr>
            <a:srgbClr val="F26B43"/>
          </p15:clr>
        </p15:guide>
        <p15:guide id="2" pos="5080">
          <p15:clr>
            <a:srgbClr val="F26B43"/>
          </p15:clr>
        </p15:guide>
        <p15:guide id="3" pos="340">
          <p15:clr>
            <a:srgbClr val="F26B43"/>
          </p15:clr>
        </p15:guide>
        <p15:guide id="4" pos="3969">
          <p15:clr>
            <a:srgbClr val="F26B43"/>
          </p15:clr>
        </p15:guide>
        <p15:guide id="5" pos="3855">
          <p15:clr>
            <a:srgbClr val="F26B43"/>
          </p15:clr>
        </p15:guide>
        <p15:guide id="6" pos="1429">
          <p15:clr>
            <a:srgbClr val="F26B43"/>
          </p15:clr>
        </p15:guide>
        <p15:guide id="7" pos="1542">
          <p15:clr>
            <a:srgbClr val="F26B43"/>
          </p15:clr>
        </p15:guide>
        <p15:guide id="8" pos="5534">
          <p15:clr>
            <a:srgbClr val="F26B43"/>
          </p15:clr>
        </p15:guide>
        <p15:guide id="9" orient="horz" pos="667">
          <p15:clr>
            <a:srgbClr val="F26B43"/>
          </p15:clr>
        </p15:guide>
        <p15:guide id="10" orient="horz" pos="2777">
          <p15:clr>
            <a:srgbClr val="F26B43"/>
          </p15:clr>
        </p15:guide>
        <p15:guide id="11" orient="horz" pos="3026">
          <p15:clr>
            <a:srgbClr val="F26B43"/>
          </p15:clr>
        </p15:guide>
        <p15:guide id="12" pos="2653">
          <p15:clr>
            <a:srgbClr val="F26B43"/>
          </p15:clr>
        </p15:guide>
        <p15:guide id="13" pos="27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540364" y="2790660"/>
            <a:ext cx="663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de-DE"/>
              <a:t>RESTful </a:t>
            </a:r>
            <a:r>
              <a:rPr lang="de-DE"/>
              <a:t>Web Services</a:t>
            </a:r>
            <a:endParaRPr/>
          </a:p>
        </p:txBody>
      </p:sp>
      <p:sp>
        <p:nvSpPr>
          <p:cNvPr id="180" name="Google Shape;180;p29"/>
          <p:cNvSpPr txBox="1"/>
          <p:nvPr>
            <p:ph idx="2" type="subTitle"/>
          </p:nvPr>
        </p:nvSpPr>
        <p:spPr>
          <a:xfrm>
            <a:off x="540364" y="3189130"/>
            <a:ext cx="6637920" cy="614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de-DE"/>
              <a:t>Verteilte Systeme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540375" y="3845621"/>
            <a:ext cx="649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400"/>
              <a:t>Richard Zeitler | 589760</a:t>
            </a:r>
            <a:endParaRPr sz="1400"/>
          </a:p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400"/>
              <a:t>Hamadi Hawari | 0593118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400"/>
              <a:t>Konstantin Sofianidis | 589534</a:t>
            </a:r>
            <a:endParaRPr sz="1400"/>
          </a:p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400"/>
              <a:t>Finn Henrik Kruse |</a:t>
            </a:r>
            <a:r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590399</a:t>
            </a:r>
            <a:endParaRPr sz="1400"/>
          </a:p>
          <a:p>
            <a:pPr indent="0" lvl="0" marL="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descr="Campus Wilhelminenhof, Gebäude G, draußen bei Nacht. Über die Spree hinweg aufgenommen. &#10;" id="182" name="Google Shape;182;p2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257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SzPts val="1500"/>
              <a:buChar char="-"/>
            </a:pPr>
            <a:r>
              <a:rPr lang="de-DE" sz="1500"/>
              <a:t>Roy Thomas Fielding </a:t>
            </a:r>
            <a:r>
              <a:rPr lang="de-DE" sz="1500"/>
              <a:t>(2000) Architectural Styles and the Design of Network-based Software Architectures. University of California, Irvine</a:t>
            </a:r>
            <a:endParaRPr/>
          </a:p>
        </p:txBody>
      </p:sp>
      <p:sp>
        <p:nvSpPr>
          <p:cNvPr id="305" name="Google Shape;305;p38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Quellen</a:t>
            </a:r>
            <a:endParaRPr/>
          </a:p>
        </p:txBody>
      </p:sp>
      <p:sp>
        <p:nvSpPr>
          <p:cNvPr id="306" name="Google Shape;306;p38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7" name="Google Shape;307;p3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Quellen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700" y="-6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475" y="437197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 txBox="1"/>
          <p:nvPr/>
        </p:nvSpPr>
        <p:spPr>
          <a:xfrm>
            <a:off x="635714" y="2728585"/>
            <a:ext cx="78060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34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RESTful APIs: Grundlagen</a:t>
            </a:r>
            <a:endParaRPr/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8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HTTP-Methoden, URI-Design &amp; Datenformate</a:t>
            </a:r>
            <a:endParaRPr b="1" i="0" sz="1800" u="none" cap="none" strike="noStrik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✔ </a:t>
            </a:r>
            <a:r>
              <a:rPr b="1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HTTP-Methoden:</a:t>
            </a: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GET, POST, PUT, PATCH, DELETE</a:t>
            </a:r>
            <a:b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✔ </a:t>
            </a:r>
            <a:r>
              <a:rPr b="1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URI-Design:</a:t>
            </a: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/users, /users/{id}, /users/{id}/posts</a:t>
            </a:r>
            <a:b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✔ </a:t>
            </a:r>
            <a:r>
              <a:rPr b="1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Datenformate:</a:t>
            </a: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JSON (Standard) vs. XML</a:t>
            </a:r>
            <a:b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✔ </a:t>
            </a:r>
            <a:r>
              <a:rPr b="1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Kernprinzip:</a:t>
            </a:r>
            <a:r>
              <a:rPr b="0" i="0" lang="de-D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Uniform Interface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40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40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322" name="Google Shape;322;p40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323" name="Google Shape;323;p40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324" name="Google Shape;324;p40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40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6" name="Google Shape;326;p40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27" name="Google Shape;327;p40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28" name="Google Shape;328;p40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329" name="Google Shape;329;p40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40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40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40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" name="Google Shape;333;p40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0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0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6" name="Google Shape;336;p40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337" name="Google Shape;337;p40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40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9" name="Google Shape;339;p40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40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341" name="Google Shape;341;p40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40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40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4" name="Google Shape;344;p40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345" name="Google Shape;345;p40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40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40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8" name="Google Shape;348;p40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40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p40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351" name="Google Shape;351;p40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40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3" name="Google Shape;353;p40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354" name="Google Shape;354;p40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40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6" name="Google Shape;356;p40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40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358" name="Google Shape;358;p40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40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0" name="Google Shape;360;p40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40"/>
          <p:cNvSpPr txBox="1"/>
          <p:nvPr/>
        </p:nvSpPr>
        <p:spPr>
          <a:xfrm>
            <a:off x="750250" y="858646"/>
            <a:ext cx="6490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RESTful Api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750250" y="1676923"/>
            <a:ext cx="33093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 , URI und Datenformate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475" y="437197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41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371" name="Google Shape;371;p41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372" name="Google Shape;372;p41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373" name="Google Shape;373;p41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41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5" name="Google Shape;375;p41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76" name="Google Shape;376;p41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77" name="Google Shape;377;p41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378" name="Google Shape;378;p41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41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41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41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2" name="Google Shape;382;p41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41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41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5" name="Google Shape;385;p41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386" name="Google Shape;386;p41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41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8" name="Google Shape;388;p41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9" name="Google Shape;389;p41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390" name="Google Shape;390;p41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41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41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" name="Google Shape;393;p41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394" name="Google Shape;394;p41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41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41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7" name="Google Shape;397;p41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41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9" name="Google Shape;399;p41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400" name="Google Shape;400;p41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41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2" name="Google Shape;402;p41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403" name="Google Shape;403;p41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41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5" name="Google Shape;405;p41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41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407" name="Google Shape;407;p41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41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9" name="Google Shape;409;p41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41"/>
          <p:cNvSpPr txBox="1"/>
          <p:nvPr/>
        </p:nvSpPr>
        <p:spPr>
          <a:xfrm>
            <a:off x="549864" y="575972"/>
            <a:ext cx="6490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Wichtigsten</a:t>
            </a:r>
            <a:endParaRPr/>
          </a:p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 Methoden </a:t>
            </a:r>
            <a:endParaRPr/>
          </a:p>
        </p:txBody>
      </p:sp>
      <p:graphicFrame>
        <p:nvGraphicFramePr>
          <p:cNvPr id="411" name="Google Shape;411;p41"/>
          <p:cNvGraphicFramePr/>
          <p:nvPr/>
        </p:nvGraphicFramePr>
        <p:xfrm>
          <a:off x="323041" y="29035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{EDDDF316-E3AE-431D-B05A-5BA109220B30}</a:tableStyleId>
              </a:tblPr>
              <a:tblGrid>
                <a:gridCol w="516850"/>
                <a:gridCol w="876050"/>
                <a:gridCol w="2190150"/>
                <a:gridCol w="1021525"/>
              </a:tblGrid>
              <a:tr h="31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e-DE" sz="12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Methode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e-DE" sz="12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Beschreibung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e-DE" sz="12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Beispiel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</a:tr>
              <a:tr h="35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Daten abrufen (lesen)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</a:tr>
              <a:tr h="35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Neue Ressource erstellen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</a:tr>
              <a:tr h="35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Bestehende Ressource ersetzen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/users/1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</a:tr>
              <a:tr h="35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PATCH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Ressource teilweise aktualisieren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/users/1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</a:tr>
              <a:tr h="31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DELETE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Ressource löschen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1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/users/1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7575" marB="37575" marR="75125" marL="75125">
                    <a:noFill/>
                  </a:tcPr>
                </a:tc>
              </a:tr>
            </a:tbl>
          </a:graphicData>
        </a:graphic>
      </p:graphicFrame>
      <p:pic>
        <p:nvPicPr>
          <p:cNvPr descr="A cloud with a gear&#10;&#10;AI-generated content may be incorrect." id="412" name="Google Shape;41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6705" y="3356359"/>
            <a:ext cx="794152" cy="794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object with orange dots&#10;&#10;AI-generated content may be incorrect." id="413" name="Google Shape;41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5559" y="3366356"/>
            <a:ext cx="736831" cy="736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uter with colorful stripes on the screen&#10;&#10;AI-generated content may be incorrect." id="414" name="Google Shape;41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7976" y="3281494"/>
            <a:ext cx="895397" cy="8953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41"/>
          <p:cNvCxnSpPr/>
          <p:nvPr/>
        </p:nvCxnSpPr>
        <p:spPr>
          <a:xfrm>
            <a:off x="7510343" y="3771165"/>
            <a:ext cx="58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6" name="Google Shape;416;p41"/>
          <p:cNvCxnSpPr/>
          <p:nvPr/>
        </p:nvCxnSpPr>
        <p:spPr>
          <a:xfrm rot="10800000">
            <a:off x="7445548" y="3976848"/>
            <a:ext cx="639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7" name="Google Shape;417;p41"/>
          <p:cNvSpPr txBox="1"/>
          <p:nvPr/>
        </p:nvSpPr>
        <p:spPr>
          <a:xfrm>
            <a:off x="6115481" y="3564916"/>
            <a:ext cx="604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GET, POST, PUT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PATSH, DELETE</a:t>
            </a:r>
            <a:endParaRPr/>
          </a:p>
        </p:txBody>
      </p:sp>
      <p:sp>
        <p:nvSpPr>
          <p:cNvPr id="418" name="Google Shape;418;p41"/>
          <p:cNvSpPr txBox="1"/>
          <p:nvPr/>
        </p:nvSpPr>
        <p:spPr>
          <a:xfrm>
            <a:off x="6269361" y="3970113"/>
            <a:ext cx="45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JSON, CML</a:t>
            </a:r>
            <a:endParaRPr/>
          </a:p>
        </p:txBody>
      </p:sp>
      <p:cxnSp>
        <p:nvCxnSpPr>
          <p:cNvPr id="419" name="Google Shape;419;p41"/>
          <p:cNvCxnSpPr/>
          <p:nvPr/>
        </p:nvCxnSpPr>
        <p:spPr>
          <a:xfrm>
            <a:off x="6122168" y="3771165"/>
            <a:ext cx="583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0" name="Google Shape;420;p41"/>
          <p:cNvCxnSpPr/>
          <p:nvPr/>
        </p:nvCxnSpPr>
        <p:spPr>
          <a:xfrm rot="10800000">
            <a:off x="6138055" y="3976848"/>
            <a:ext cx="639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1" name="Google Shape;421;p41"/>
          <p:cNvSpPr txBox="1"/>
          <p:nvPr/>
        </p:nvSpPr>
        <p:spPr>
          <a:xfrm>
            <a:off x="5521712" y="4060356"/>
            <a:ext cx="34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de-DE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422" name="Google Shape;422;p41"/>
          <p:cNvSpPr txBox="1"/>
          <p:nvPr/>
        </p:nvSpPr>
        <p:spPr>
          <a:xfrm>
            <a:off x="8256427" y="4092251"/>
            <a:ext cx="457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de-DE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475" y="437197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2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42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431" name="Google Shape;431;p42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432" name="Google Shape;432;p42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433" name="Google Shape;433;p42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42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5" name="Google Shape;435;p42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36" name="Google Shape;436;p42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437" name="Google Shape;437;p42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438" name="Google Shape;438;p42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42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42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42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2" name="Google Shape;442;p42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2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2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5" name="Google Shape;445;p42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446" name="Google Shape;446;p42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42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48" name="Google Shape;448;p42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9" name="Google Shape;449;p42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450" name="Google Shape;450;p42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42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42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3" name="Google Shape;453;p42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454" name="Google Shape;454;p42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42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42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7" name="Google Shape;457;p42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2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9" name="Google Shape;459;p42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460" name="Google Shape;460;p42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42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2" name="Google Shape;462;p42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463" name="Google Shape;463;p42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42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5" name="Google Shape;465;p42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6" name="Google Shape;466;p42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467" name="Google Shape;467;p42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42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9" name="Google Shape;469;p42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42"/>
          <p:cNvSpPr txBox="1"/>
          <p:nvPr/>
        </p:nvSpPr>
        <p:spPr>
          <a:xfrm>
            <a:off x="549864" y="575972"/>
            <a:ext cx="6490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HTTP-Methoden </a:t>
            </a:r>
            <a:endParaRPr/>
          </a:p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Postman </a:t>
            </a:r>
            <a:r>
              <a:rPr b="1" i="0" lang="de-DE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(Demo)</a:t>
            </a:r>
            <a:endParaRPr/>
          </a:p>
        </p:txBody>
      </p:sp>
      <p:pic>
        <p:nvPicPr>
          <p:cNvPr descr="A screenshot of a computer&#10;&#10;AI-generated content may be incorrect." id="471" name="Google Shape;47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818" y="3478731"/>
            <a:ext cx="2025655" cy="1266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472" name="Google Shape;47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766" y="3478731"/>
            <a:ext cx="2025655" cy="1266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473" name="Google Shape;47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5980" y="3482903"/>
            <a:ext cx="2025655" cy="126603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2"/>
          <p:cNvSpPr txBox="1"/>
          <p:nvPr/>
        </p:nvSpPr>
        <p:spPr>
          <a:xfrm>
            <a:off x="207133" y="2862854"/>
            <a:ext cx="7806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4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HTTP-Methoden in POSTMAN (DEMO)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1002823" y="4744765"/>
            <a:ext cx="55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/>
          </a:p>
        </p:txBody>
      </p:sp>
      <p:sp>
        <p:nvSpPr>
          <p:cNvPr id="476" name="Google Shape;476;p42"/>
          <p:cNvSpPr txBox="1"/>
          <p:nvPr/>
        </p:nvSpPr>
        <p:spPr>
          <a:xfrm>
            <a:off x="2807303" y="4744763"/>
            <a:ext cx="133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POST/PATCH</a:t>
            </a:r>
            <a:endParaRPr/>
          </a:p>
        </p:txBody>
      </p:sp>
      <p:sp>
        <p:nvSpPr>
          <p:cNvPr id="477" name="Google Shape;477;p42"/>
          <p:cNvSpPr txBox="1"/>
          <p:nvPr/>
        </p:nvSpPr>
        <p:spPr>
          <a:xfrm>
            <a:off x="5390843" y="4744764"/>
            <a:ext cx="54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endParaRPr/>
          </a:p>
        </p:txBody>
      </p:sp>
      <p:sp>
        <p:nvSpPr>
          <p:cNvPr id="478" name="Google Shape;478;p42"/>
          <p:cNvSpPr txBox="1"/>
          <p:nvPr/>
        </p:nvSpPr>
        <p:spPr>
          <a:xfrm>
            <a:off x="7613779" y="4724032"/>
            <a:ext cx="88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</p:txBody>
      </p:sp>
      <p:pic>
        <p:nvPicPr>
          <p:cNvPr descr="A screenshot of a computer&#10;&#10;AI-generated content may be incorrect." id="479" name="Google Shape;479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9789" y="3468676"/>
            <a:ext cx="2062318" cy="12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475" y="437197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3"/>
          <p:cNvSpPr txBox="1"/>
          <p:nvPr/>
        </p:nvSpPr>
        <p:spPr>
          <a:xfrm>
            <a:off x="267712" y="3104378"/>
            <a:ext cx="24039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Best-Practice-Regeln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✔️ Verwende Substantive statt Verben</a:t>
            </a:r>
            <a:br>
              <a:rPr b="0" i="0" lang="de-DE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(z. B. /users statt /getUsers)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✔️ Nutze Pluralformen (z. B. /posts)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✔️ Klare hierarchische Struktur für Beziehungen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✔️ Vermeide Umlaute, Leerzeichen und Großbuchstaben</a:t>
            </a:r>
            <a:endParaRPr/>
          </a:p>
        </p:txBody>
      </p:sp>
      <p:sp>
        <p:nvSpPr>
          <p:cNvPr id="486" name="Google Shape;486;p43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43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488" name="Google Shape;488;p43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489" name="Google Shape;489;p43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490" name="Google Shape;490;p43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43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92" name="Google Shape;492;p43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93" name="Google Shape;493;p43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494" name="Google Shape;494;p43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495" name="Google Shape;495;p43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43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43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43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9" name="Google Shape;499;p43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3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3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2" name="Google Shape;502;p43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503" name="Google Shape;503;p43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43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05" name="Google Shape;505;p43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6" name="Google Shape;506;p43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507" name="Google Shape;507;p43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43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43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0" name="Google Shape;510;p43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511" name="Google Shape;511;p43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43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43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4" name="Google Shape;514;p43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3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6" name="Google Shape;516;p43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517" name="Google Shape;517;p43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Google Shape;518;p43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9" name="Google Shape;519;p43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520" name="Google Shape;520;p43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43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22" name="Google Shape;522;p43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3" name="Google Shape;523;p43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524" name="Google Shape;524;p43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43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26" name="Google Shape;526;p43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43"/>
          <p:cNvSpPr txBox="1"/>
          <p:nvPr/>
        </p:nvSpPr>
        <p:spPr>
          <a:xfrm>
            <a:off x="549864" y="788017"/>
            <a:ext cx="6490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URI-Design in </a:t>
            </a:r>
            <a:endParaRPr/>
          </a:p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RESTful APIs</a:t>
            </a:r>
            <a:endParaRPr/>
          </a:p>
        </p:txBody>
      </p:sp>
      <p:graphicFrame>
        <p:nvGraphicFramePr>
          <p:cNvPr id="528" name="Google Shape;528;p43"/>
          <p:cNvGraphicFramePr/>
          <p:nvPr/>
        </p:nvGraphicFramePr>
        <p:xfrm>
          <a:off x="2676161" y="30757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{EDDDF316-E3AE-431D-B05A-5BA109220B30}</a:tableStyleId>
              </a:tblPr>
              <a:tblGrid>
                <a:gridCol w="1591925"/>
                <a:gridCol w="1591925"/>
              </a:tblGrid>
              <a:tr h="29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Beispiel-URI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Bedeutung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</a:tr>
              <a:tr h="24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➡️  </a:t>
                      </a:r>
                      <a:r>
                        <a:rPr b="0" i="1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Liste aller Benutzer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  <a:tr h="28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/users/{id}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➡️ </a:t>
                      </a:r>
                      <a:r>
                        <a:rPr b="0" i="1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Ein bestimmter Benutzer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  <a:tr h="28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/users/{id}/posts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Alle Beiträge eines Benutzers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  <a:tr h="28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/posts/{id}/comments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de-DE" sz="9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Kommentare zu einem Beitrag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sp>
        <p:nvSpPr>
          <p:cNvPr id="529" name="Google Shape;529;p43"/>
          <p:cNvSpPr/>
          <p:nvPr/>
        </p:nvSpPr>
        <p:spPr>
          <a:xfrm>
            <a:off x="6389173" y="3084349"/>
            <a:ext cx="1078200" cy="368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FB7"/>
              </a:gs>
              <a:gs pos="35000">
                <a:srgbClr val="CDD3CD"/>
              </a:gs>
              <a:gs pos="100000">
                <a:srgbClr val="EBEFEB"/>
              </a:gs>
            </a:gsLst>
            <a:lin ang="16200038" scaled="0"/>
          </a:gradFill>
          <a:ln cap="flat" cmpd="sng" w="9525">
            <a:solidFill>
              <a:srgbClr val="2337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Users/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3"/>
          <p:cNvSpPr/>
          <p:nvPr/>
        </p:nvSpPr>
        <p:spPr>
          <a:xfrm>
            <a:off x="6381117" y="3984451"/>
            <a:ext cx="1078200" cy="368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FB7"/>
              </a:gs>
              <a:gs pos="35000">
                <a:srgbClr val="CDD3CD"/>
              </a:gs>
              <a:gs pos="100000">
                <a:srgbClr val="EBEFEB"/>
              </a:gs>
            </a:gsLst>
            <a:lin ang="16200038" scaled="0"/>
          </a:gradFill>
          <a:ln cap="flat" cmpd="sng" w="9525">
            <a:solidFill>
              <a:srgbClr val="2337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Resource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/users/{id}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3"/>
          <p:cNvSpPr/>
          <p:nvPr/>
        </p:nvSpPr>
        <p:spPr>
          <a:xfrm>
            <a:off x="8016025" y="3759358"/>
            <a:ext cx="147300" cy="20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3"/>
          <p:cNvSpPr/>
          <p:nvPr/>
        </p:nvSpPr>
        <p:spPr>
          <a:xfrm>
            <a:off x="6849186" y="3472436"/>
            <a:ext cx="147300" cy="489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6952345" y="3686866"/>
            <a:ext cx="1078200" cy="969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74B8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p43"/>
          <p:cNvSpPr txBox="1"/>
          <p:nvPr/>
        </p:nvSpPr>
        <p:spPr>
          <a:xfrm>
            <a:off x="6913612" y="3465284"/>
            <a:ext cx="68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GET: alle Ressourcen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abrufen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7678258" y="3553621"/>
            <a:ext cx="85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GET, PUT, PATCH, DELETE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für eine bestimmte ID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3"/>
          <p:cNvSpPr/>
          <p:nvPr/>
        </p:nvSpPr>
        <p:spPr>
          <a:xfrm>
            <a:off x="7628935" y="3978362"/>
            <a:ext cx="1078200" cy="368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FB7"/>
              </a:gs>
              <a:gs pos="35000">
                <a:srgbClr val="CDD3CD"/>
              </a:gs>
              <a:gs pos="100000">
                <a:srgbClr val="EBEFEB"/>
              </a:gs>
            </a:gsLst>
            <a:lin ang="16200038" scaled="0"/>
          </a:gradFill>
          <a:ln cap="flat" cmpd="sng" w="9525">
            <a:solidFill>
              <a:srgbClr val="2337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Nested Resource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/users/{id}/posts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" name="Google Shape;542;p44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543" name="Google Shape;543;p44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544" name="Google Shape;544;p44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545" name="Google Shape;545;p44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44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47" name="Google Shape;547;p44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48" name="Google Shape;548;p44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549" name="Google Shape;549;p44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550" name="Google Shape;550;p44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44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44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44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4" name="Google Shape;554;p44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44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44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7" name="Google Shape;557;p44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558" name="Google Shape;558;p44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44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0" name="Google Shape;560;p44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1" name="Google Shape;561;p44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562" name="Google Shape;562;p44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44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44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5" name="Google Shape;565;p44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566" name="Google Shape;566;p44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44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44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9" name="Google Shape;569;p44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44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1" name="Google Shape;571;p44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572" name="Google Shape;572;p44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44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4" name="Google Shape;574;p44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575" name="Google Shape;575;p44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44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77" name="Google Shape;577;p44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8" name="Google Shape;578;p44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579" name="Google Shape;579;p44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44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1" name="Google Shape;581;p44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2" name="Google Shape;582;p44"/>
          <p:cNvSpPr txBox="1"/>
          <p:nvPr/>
        </p:nvSpPr>
        <p:spPr>
          <a:xfrm>
            <a:off x="549864" y="788017"/>
            <a:ext cx="6490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Datenformate</a:t>
            </a:r>
            <a:endParaRPr/>
          </a:p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XML vs. JSON</a:t>
            </a:r>
            <a:endParaRPr/>
          </a:p>
        </p:txBody>
      </p:sp>
      <p:graphicFrame>
        <p:nvGraphicFramePr>
          <p:cNvPr id="583" name="Google Shape;583;p44"/>
          <p:cNvGraphicFramePr/>
          <p:nvPr/>
        </p:nvGraphicFramePr>
        <p:xfrm>
          <a:off x="514967" y="2972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{F58CBD84-E3F8-48E4-90E1-E01140C7A733}</a:tableStyleId>
              </a:tblPr>
              <a:tblGrid>
                <a:gridCol w="3420850"/>
              </a:tblGrid>
              <a:tr h="5586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XML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8525" marB="38525" marR="77050" marL="77050">
                    <a:noFill/>
                  </a:tcPr>
                </a:tc>
              </a:tr>
              <a:tr h="109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&lt;user&gt;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    &lt;id&gt;1&lt;/id&gt;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    &lt;name&gt;Alice&lt;/name&gt;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    &lt;email&gt;alice@example.com&lt;/email&gt;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&lt;/user&gt;</a:t>
                      </a:r>
                      <a:endParaRPr/>
                    </a:p>
                  </a:txBody>
                  <a:tcPr marT="38525" marB="38525" marR="77050" marL="77050">
                    <a:noFill/>
                  </a:tcPr>
                </a:tc>
              </a:tr>
            </a:tbl>
          </a:graphicData>
        </a:graphic>
      </p:graphicFrame>
      <p:graphicFrame>
        <p:nvGraphicFramePr>
          <p:cNvPr id="584" name="Google Shape;584;p44"/>
          <p:cNvGraphicFramePr/>
          <p:nvPr/>
        </p:nvGraphicFramePr>
        <p:xfrm>
          <a:off x="4482171" y="29611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{F58CBD84-E3F8-48E4-90E1-E01140C7A733}</a:tableStyleId>
              </a:tblPr>
              <a:tblGrid>
                <a:gridCol w="3420850"/>
              </a:tblGrid>
              <a:tr h="5602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JSON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8525" marB="38525" marR="77050" marL="77050">
                    <a:noFill/>
                  </a:tcPr>
                </a:tc>
              </a:tr>
              <a:tr h="109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{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  </a:t>
                      </a:r>
                      <a:r>
                        <a:rPr lang="de-DE" sz="1200" u="none" cap="none" strike="noStrike">
                          <a:solidFill>
                            <a:srgbClr val="FF0000"/>
                          </a:solidFill>
                        </a:rPr>
                        <a:t>"id"</a:t>
                      </a:r>
                      <a:r>
                        <a:rPr lang="de-DE" sz="1200" u="none" cap="none" strike="noStrike"/>
                        <a:t>: </a:t>
                      </a:r>
                      <a:r>
                        <a:rPr lang="de-DE" sz="12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de-DE" sz="1200" u="none" cap="none" strike="noStrike"/>
                        <a:t>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 </a:t>
                      </a:r>
                      <a:r>
                        <a:rPr lang="de-DE" sz="1200" u="none" cap="none" strike="noStrike">
                          <a:solidFill>
                            <a:srgbClr val="FF0000"/>
                          </a:solidFill>
                        </a:rPr>
                        <a:t> "name"</a:t>
                      </a:r>
                      <a:r>
                        <a:rPr lang="de-DE" sz="1200" u="none" cap="none" strike="noStrike"/>
                        <a:t>: </a:t>
                      </a:r>
                      <a:r>
                        <a:rPr lang="de-DE" sz="1200" u="none" cap="none" strike="noStrike">
                          <a:solidFill>
                            <a:schemeClr val="accent2"/>
                          </a:solidFill>
                        </a:rPr>
                        <a:t>"Alice"</a:t>
                      </a:r>
                      <a:r>
                        <a:rPr lang="de-DE" sz="1200" u="none" cap="none" strike="noStrike"/>
                        <a:t>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  </a:t>
                      </a:r>
                      <a:r>
                        <a:rPr lang="de-DE" sz="1200" u="none" cap="none" strike="noStrike">
                          <a:solidFill>
                            <a:srgbClr val="FF0000"/>
                          </a:solidFill>
                        </a:rPr>
                        <a:t>"email"</a:t>
                      </a:r>
                      <a:r>
                        <a:rPr lang="de-DE" sz="1200" u="none" cap="none" strike="noStrike"/>
                        <a:t>: </a:t>
                      </a:r>
                      <a:r>
                        <a:rPr lang="de-DE" sz="1200" u="none" cap="none" strike="noStrike">
                          <a:solidFill>
                            <a:schemeClr val="accent2"/>
                          </a:solidFill>
                        </a:rPr>
                        <a:t>"alice@example.com"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u="none" cap="none" strike="noStrike"/>
                        <a:t>}</a:t>
                      </a:r>
                      <a:endParaRPr/>
                    </a:p>
                  </a:txBody>
                  <a:tcPr marT="38525" marB="38525" marR="77050" marL="77050">
                    <a:noFill/>
                  </a:tcPr>
                </a:tc>
              </a:tr>
            </a:tbl>
          </a:graphicData>
        </a:graphic>
      </p:graphicFrame>
      <p:sp>
        <p:nvSpPr>
          <p:cNvPr id="585" name="Google Shape;585;p44"/>
          <p:cNvSpPr txBox="1"/>
          <p:nvPr/>
        </p:nvSpPr>
        <p:spPr>
          <a:xfrm>
            <a:off x="5584988" y="4637865"/>
            <a:ext cx="1226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de-DE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leicht &amp; kompakt</a:t>
            </a:r>
            <a:endParaRPr b="0" i="1" sz="11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>
            <a:off x="1153226" y="4664826"/>
            <a:ext cx="190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de-DE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strukturiert &amp; umfangreich</a:t>
            </a:r>
            <a:endParaRPr b="0" i="1" sz="11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8249" y="423146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5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45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594" name="Google Shape;594;p45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595" name="Google Shape;595;p45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596" name="Google Shape;596;p45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45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98" name="Google Shape;598;p45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99" name="Google Shape;599;p45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00" name="Google Shape;600;p45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601" name="Google Shape;601;p45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45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45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45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05" name="Google Shape;605;p45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45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45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8" name="Google Shape;608;p45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609" name="Google Shape;609;p45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45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1" name="Google Shape;611;p45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2" name="Google Shape;612;p45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613" name="Google Shape;613;p45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45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45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6" name="Google Shape;616;p45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617" name="Google Shape;617;p45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45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45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0" name="Google Shape;620;p45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45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2" name="Google Shape;622;p45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623" name="Google Shape;623;p45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45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5" name="Google Shape;625;p45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626" name="Google Shape;626;p45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45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28" name="Google Shape;628;p45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9" name="Google Shape;629;p45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630" name="Google Shape;630;p45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45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2" name="Google Shape;632;p45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3" name="Google Shape;633;p45"/>
          <p:cNvSpPr txBox="1"/>
          <p:nvPr/>
        </p:nvSpPr>
        <p:spPr>
          <a:xfrm>
            <a:off x="549864" y="1000062"/>
            <a:ext cx="649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REST-Prinzip</a:t>
            </a:r>
            <a:endParaRPr/>
          </a:p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Interface</a:t>
            </a:r>
            <a:endParaRPr/>
          </a:p>
        </p:txBody>
      </p:sp>
      <p:graphicFrame>
        <p:nvGraphicFramePr>
          <p:cNvPr id="634" name="Google Shape;634;p45"/>
          <p:cNvGraphicFramePr/>
          <p:nvPr/>
        </p:nvGraphicFramePr>
        <p:xfrm>
          <a:off x="1739077" y="38615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{EDDDF316-E3AE-431D-B05A-5BA109220B30}</a:tableStyleId>
              </a:tblPr>
              <a:tblGrid>
                <a:gridCol w="27549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cap="none" strike="noStrike"/>
                        <a:t>/users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/>
                        <a:t>/users/{id}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/>
                        <a:t>/users/{id}/posts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graphicFrame>
        <p:nvGraphicFramePr>
          <p:cNvPr id="635" name="Google Shape;635;p45"/>
          <p:cNvGraphicFramePr/>
          <p:nvPr/>
        </p:nvGraphicFramePr>
        <p:xfrm>
          <a:off x="1739077" y="28203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{EDDDF316-E3AE-431D-B05A-5BA109220B30}</a:tableStyleId>
              </a:tblPr>
              <a:tblGrid>
                <a:gridCol w="27549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/>
                        <a:t>HTTP-Methoden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de-DE" sz="1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   POST    PUT    DELETE </a:t>
                      </a:r>
                      <a:endParaRPr/>
                    </a:p>
                  </a:txBody>
                  <a:tcPr marT="45725" marB="45725" marR="91450" marL="91450">
                    <a:noFill/>
                  </a:tcPr>
                </a:tc>
              </a:tr>
            </a:tbl>
          </a:graphicData>
        </a:graphic>
      </p:graphicFrame>
      <p:sp>
        <p:nvSpPr>
          <p:cNvPr id="636" name="Google Shape;636;p45"/>
          <p:cNvSpPr txBox="1"/>
          <p:nvPr/>
        </p:nvSpPr>
        <p:spPr>
          <a:xfrm>
            <a:off x="5330723" y="3556341"/>
            <a:ext cx="275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de-DE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Einheitliche Methoden für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de-DE" sz="1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jede Ressource</a:t>
            </a:r>
            <a:endParaRPr b="0" i="1" sz="1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2995101" y="3562349"/>
            <a:ext cx="167700" cy="28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9287" y="412002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6"/>
          <p:cNvSpPr/>
          <p:nvPr/>
        </p:nvSpPr>
        <p:spPr>
          <a:xfrm>
            <a:off x="-20096" y="-6235"/>
            <a:ext cx="9144000" cy="26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4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46"/>
          <p:cNvGrpSpPr/>
          <p:nvPr/>
        </p:nvGrpSpPr>
        <p:grpSpPr>
          <a:xfrm>
            <a:off x="5157475" y="20402"/>
            <a:ext cx="3986525" cy="2571900"/>
            <a:chOff x="4843463" y="0"/>
            <a:chExt cx="3986525" cy="2571900"/>
          </a:xfrm>
        </p:grpSpPr>
        <p:grpSp>
          <p:nvGrpSpPr>
            <p:cNvPr id="645" name="Google Shape;645;p46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646" name="Google Shape;646;p46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647" name="Google Shape;647;p46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46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49" name="Google Shape;649;p46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50" name="Google Shape;650;p46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51" name="Google Shape;651;p46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652" name="Google Shape;652;p46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46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46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46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6" name="Google Shape;656;p46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46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46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9" name="Google Shape;659;p46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660" name="Google Shape;660;p46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46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2" name="Google Shape;662;p46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3" name="Google Shape;663;p46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664" name="Google Shape;664;p46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46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46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7" name="Google Shape;667;p46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668" name="Google Shape;668;p46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46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46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1" name="Google Shape;671;p46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46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3" name="Google Shape;673;p46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674" name="Google Shape;674;p46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46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6" name="Google Shape;676;p46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677" name="Google Shape;677;p46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46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79" name="Google Shape;679;p46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0" name="Google Shape;680;p46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681" name="Google Shape;681;p46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46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3" name="Google Shape;683;p46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46"/>
          <p:cNvSpPr txBox="1"/>
          <p:nvPr/>
        </p:nvSpPr>
        <p:spPr>
          <a:xfrm>
            <a:off x="549864" y="575972"/>
            <a:ext cx="6490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Zusammenfassung &amp;</a:t>
            </a:r>
            <a:endParaRPr/>
          </a:p>
          <a:p>
            <a:pPr indent="0" lvl="0" marL="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Schluss</a:t>
            </a:r>
            <a:endParaRPr/>
          </a:p>
        </p:txBody>
      </p:sp>
      <p:sp>
        <p:nvSpPr>
          <p:cNvPr id="685" name="Google Shape;685;p46"/>
          <p:cNvSpPr/>
          <p:nvPr/>
        </p:nvSpPr>
        <p:spPr>
          <a:xfrm>
            <a:off x="369706" y="2776214"/>
            <a:ext cx="7966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-DE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HTTP-Methoden: Basis der Kommunikation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-DE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Klares URI-Design: Übersichtlich &amp; nachvollziehbar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-DE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JSON (Standard): Leichtgewichtig &amp; einfach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-DE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Uniform Interface: Einheitlich &amp; verständlich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46"/>
          <p:cNvSpPr/>
          <p:nvPr/>
        </p:nvSpPr>
        <p:spPr>
          <a:xfrm>
            <a:off x="1055870" y="4591189"/>
            <a:ext cx="7264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r>
              <a:rPr b="1" i="1" lang="de-DE" sz="15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HTTP-Methoden → URI-Design → JSON-Format → Leicht verständliche API</a:t>
            </a:r>
            <a:endParaRPr/>
          </a:p>
        </p:txBody>
      </p:sp>
      <p:pic>
        <p:nvPicPr>
          <p:cNvPr id="687" name="Google Shape;68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1646" y="4184789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7"/>
          <p:cNvSpPr txBox="1"/>
          <p:nvPr>
            <p:ph type="title"/>
          </p:nvPr>
        </p:nvSpPr>
        <p:spPr>
          <a:xfrm>
            <a:off x="539750" y="1011286"/>
            <a:ext cx="649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RESTful Api</a:t>
            </a:r>
            <a:endParaRPr/>
          </a:p>
        </p:txBody>
      </p:sp>
      <p:sp>
        <p:nvSpPr>
          <p:cNvPr id="693" name="Google Shape;693;p47"/>
          <p:cNvSpPr txBox="1"/>
          <p:nvPr>
            <p:ph idx="1" type="subTitle"/>
          </p:nvPr>
        </p:nvSpPr>
        <p:spPr>
          <a:xfrm>
            <a:off x="539750" y="1644600"/>
            <a:ext cx="481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de-DE"/>
              <a:t>Best Practices </a:t>
            </a:r>
            <a:endParaRPr/>
          </a:p>
        </p:txBody>
      </p:sp>
      <p:sp>
        <p:nvSpPr>
          <p:cNvPr id="694" name="Google Shape;694;p47"/>
          <p:cNvSpPr txBox="1"/>
          <p:nvPr>
            <p:ph idx="2" type="body"/>
          </p:nvPr>
        </p:nvSpPr>
        <p:spPr>
          <a:xfrm>
            <a:off x="539750" y="2868612"/>
            <a:ext cx="649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Konstantin Sofianidis | 589534</a:t>
            </a:r>
            <a:endParaRPr/>
          </a:p>
          <a:p>
            <a:pPr indent="0" lvl="0" marL="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695" name="Google Shape;695;p47"/>
          <p:cNvGrpSpPr/>
          <p:nvPr/>
        </p:nvGrpSpPr>
        <p:grpSpPr>
          <a:xfrm>
            <a:off x="4843463" y="0"/>
            <a:ext cx="3986525" cy="2571900"/>
            <a:chOff x="4843463" y="0"/>
            <a:chExt cx="3986525" cy="2571900"/>
          </a:xfrm>
        </p:grpSpPr>
        <p:grpSp>
          <p:nvGrpSpPr>
            <p:cNvPr id="696" name="Google Shape;696;p47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697" name="Google Shape;697;p47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698" name="Google Shape;698;p47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47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00" name="Google Shape;700;p47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01" name="Google Shape;701;p47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02" name="Google Shape;702;p47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703" name="Google Shape;703;p47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47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47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47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07" name="Google Shape;707;p47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47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47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0" name="Google Shape;710;p47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711" name="Google Shape;711;p47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47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3" name="Google Shape;713;p47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4" name="Google Shape;714;p47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715" name="Google Shape;715;p47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47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47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8" name="Google Shape;718;p47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719" name="Google Shape;719;p47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47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47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2" name="Google Shape;722;p47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4" name="Google Shape;724;p47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725" name="Google Shape;725;p47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47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7" name="Google Shape;727;p47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728" name="Google Shape;728;p47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47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30" name="Google Shape;730;p47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1" name="Google Shape;731;p47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732" name="Google Shape;732;p47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47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34" name="Google Shape;734;p47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539750" y="305147"/>
            <a:ext cx="752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Agenda</a:t>
            </a: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539750" y="1015191"/>
            <a:ext cx="416226" cy="33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de-D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033133" y="1015191"/>
            <a:ext cx="7752092" cy="33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de-DE" sz="2000">
                <a:solidFill>
                  <a:schemeClr val="lt1"/>
                </a:solidFill>
              </a:rPr>
              <a:t>Einleitung in REST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39750" y="1445860"/>
            <a:ext cx="416226" cy="3384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1033133" y="1445860"/>
            <a:ext cx="7752092" cy="3384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>
                <a:solidFill>
                  <a:schemeClr val="dk1"/>
                </a:solidFill>
              </a:rPr>
              <a:t>REST Grundprinzipien</a:t>
            </a:r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539750" y="1876529"/>
            <a:ext cx="416226" cy="3384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1033133" y="1876529"/>
            <a:ext cx="7752092" cy="3384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>
                <a:solidFill>
                  <a:schemeClr val="dk1"/>
                </a:solidFill>
              </a:rPr>
              <a:t>Best Practices</a:t>
            </a: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539750" y="2307198"/>
            <a:ext cx="416226" cy="3384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1033133" y="2307198"/>
            <a:ext cx="7752092" cy="3384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>
                <a:solidFill>
                  <a:schemeClr val="dk1"/>
                </a:solidFill>
              </a:rPr>
              <a:t>Implementierung</a:t>
            </a:r>
            <a:endParaRPr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539750" y="4687099"/>
            <a:ext cx="1728788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7" name="Google Shape;197;p30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Agenda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8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Einführung in REST Best Practices </a:t>
            </a:r>
            <a:endParaRPr/>
          </a:p>
        </p:txBody>
      </p:sp>
      <p:sp>
        <p:nvSpPr>
          <p:cNvPr id="740" name="Google Shape;740;p48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41" name="Google Shape;741;p4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in REST APIs </a:t>
            </a:r>
            <a:endParaRPr/>
          </a:p>
        </p:txBody>
      </p:sp>
      <p:sp>
        <p:nvSpPr>
          <p:cNvPr id="742" name="Google Shape;742;p48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00"/>
          </a:p>
          <a:p>
            <a:pPr indent="-323850" lvl="0" marL="45720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500"/>
              <a:buChar char="●"/>
            </a:pPr>
            <a:r>
              <a:rPr lang="de-DE" sz="1500"/>
              <a:t>REST wird von verschiedenen Clients genutzt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1500"/>
              <a:t>Ziel:</a:t>
            </a:r>
            <a:r>
              <a:rPr b="1" lang="de-DE" sz="1500"/>
              <a:t> skalierbare, sichere und robuste APIs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1500"/>
              <a:t>Themen heute: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-DE" sz="1500"/>
              <a:t>API-Versionierung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-DE" sz="1500"/>
              <a:t>HATEOAS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-DE" sz="1500"/>
              <a:t>Pagination</a:t>
            </a:r>
            <a:endParaRPr sz="1500"/>
          </a:p>
          <a:p>
            <a:pPr indent="0" lvl="0" marL="136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9"/>
          <p:cNvSpPr txBox="1"/>
          <p:nvPr>
            <p:ph type="title"/>
          </p:nvPr>
        </p:nvSpPr>
        <p:spPr>
          <a:xfrm>
            <a:off x="539749" y="1011286"/>
            <a:ext cx="603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API - Versionierung</a:t>
            </a:r>
            <a:endParaRPr b="0"/>
          </a:p>
        </p:txBody>
      </p:sp>
      <p:sp>
        <p:nvSpPr>
          <p:cNvPr id="748" name="Google Shape;748;p49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49" name="Google Shape;749;p49"/>
          <p:cNvSpPr txBox="1"/>
          <p:nvPr>
            <p:ph idx="11" type="ftr"/>
          </p:nvPr>
        </p:nvSpPr>
        <p:spPr>
          <a:xfrm>
            <a:off x="2450125" y="4687099"/>
            <a:ext cx="4119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>
                <a:solidFill>
                  <a:schemeClr val="lt1"/>
                </a:solidFill>
              </a:rPr>
              <a:t>Konstantin Sofianidis 589534 | Best Practices - API Versionierung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0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API -Versionierung</a:t>
            </a:r>
            <a:endParaRPr/>
          </a:p>
        </p:txBody>
      </p:sp>
      <p:sp>
        <p:nvSpPr>
          <p:cNvPr id="755" name="Google Shape;755;p50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6" name="Google Shape;756;p50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API-Versionierung </a:t>
            </a:r>
            <a:endParaRPr/>
          </a:p>
        </p:txBody>
      </p:sp>
      <p:sp>
        <p:nvSpPr>
          <p:cNvPr id="757" name="Google Shape;757;p50"/>
          <p:cNvSpPr txBox="1"/>
          <p:nvPr>
            <p:ph idx="1" type="body"/>
          </p:nvPr>
        </p:nvSpPr>
        <p:spPr>
          <a:xfrm>
            <a:off x="540000" y="997200"/>
            <a:ext cx="83427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Änderungen sind unvermeidlich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Anforderungen &amp; Technologien entwickeln sich weiter</a:t>
            </a:r>
            <a:endParaRPr sz="12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APIs müssen angepasst werden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Breaking Changes vermeiden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Struktur-, Feld- oder Funktionsänderungen machen alte Clients sonst inkompatibel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Stabilität für bestehende Nutzer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Ältere Versionen können parallel betrieben werden</a:t>
            </a:r>
            <a:endParaRPr sz="12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Updates zerstören keine laufenden Anwendungen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Unabhängige Weiterentwicklung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Neue Features können eingeführt werden</a:t>
            </a:r>
            <a:endParaRPr sz="12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Risiken bei Änderungen deutlich reduziert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Klare Kommunikation &amp; Deprecation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200"/>
              <a:t>Versionen können angekündigt, dokumentiert und sauber ersetzt werden</a:t>
            </a:r>
            <a:endParaRPr sz="16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1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URI-basierte Versionierung</a:t>
            </a:r>
            <a:endParaRPr/>
          </a:p>
        </p:txBody>
      </p:sp>
      <p:sp>
        <p:nvSpPr>
          <p:cNvPr id="763" name="Google Shape;763;p51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64" name="Google Shape;764;p51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API-Versionierung </a:t>
            </a:r>
            <a:endParaRPr/>
          </a:p>
        </p:txBody>
      </p:sp>
      <p:sp>
        <p:nvSpPr>
          <p:cNvPr id="765" name="Google Shape;765;p51"/>
          <p:cNvSpPr txBox="1"/>
          <p:nvPr>
            <p:ph idx="1" type="body"/>
          </p:nvPr>
        </p:nvSpPr>
        <p:spPr>
          <a:xfrm>
            <a:off x="540000" y="997200"/>
            <a:ext cx="83427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Pfad-Versionierung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Versionsnummer steht direkt im URL-Pfad, z. B. </a:t>
            </a:r>
            <a:r>
              <a:rPr b="1" lang="de-DE" sz="1200">
                <a:solidFill>
                  <a:srgbClr val="980000"/>
                </a:solidFill>
              </a:rPr>
              <a:t>/v1/</a:t>
            </a:r>
            <a:r>
              <a:rPr lang="de-DE" sz="1200"/>
              <a:t> oder </a:t>
            </a:r>
            <a:r>
              <a:rPr b="1" lang="de-DE" sz="1200">
                <a:solidFill>
                  <a:srgbClr val="980000"/>
                </a:solidFill>
              </a:rPr>
              <a:t>/v2/</a:t>
            </a:r>
            <a:r>
              <a:rPr lang="de-DE" sz="1200"/>
              <a:t>.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Vorteile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Version sofort sichtbar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Einfach zu implementieren und weit verbreitet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Nachteile: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Verstößt teilweise gegen REST-Prinzip “eine URI = eine Ressource”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Notation ist nicht standardisiert → unterschiedliche APIs nutzen unterschiedliche Formate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Beispiele: 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…/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v1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/users | …/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2010-04-01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/Accounts/… | …/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1.1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/statuses/user_timeline.json</a:t>
            </a:r>
            <a:r>
              <a:rPr lang="de-DE" sz="1200"/>
              <a:t>	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Parameter-Versionierung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Version wird als Parameter angehängt, z. B. </a:t>
            </a:r>
            <a:r>
              <a:rPr b="1" lang="de-DE" sz="1200">
                <a:solidFill>
                  <a:srgbClr val="980000"/>
                </a:solidFill>
              </a:rPr>
              <a:t>?v=2</a:t>
            </a:r>
            <a:r>
              <a:rPr lang="de-DE" sz="1200"/>
              <a:t>.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Vorteile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URL-Pfad bleibt stabil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Version kann optional sein (Fallback: Standardversion)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Nachteile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Weniger transparent, da nicht im Pfad sichtbar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Beispiele: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…/users</a:t>
            </a:r>
            <a:r>
              <a:rPr lang="de-DE" sz="1200">
                <a:solidFill>
                  <a:srgbClr val="98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?v=2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| …/orders</a:t>
            </a:r>
            <a:r>
              <a:rPr lang="de-DE" sz="1200">
                <a:solidFill>
                  <a:srgbClr val="98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?version=1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 </a:t>
            </a:r>
            <a:endParaRPr sz="1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2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Header Versionierung</a:t>
            </a:r>
            <a:endParaRPr/>
          </a:p>
        </p:txBody>
      </p:sp>
      <p:sp>
        <p:nvSpPr>
          <p:cNvPr id="771" name="Google Shape;771;p52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2" name="Google Shape;772;p52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API-Versionierung </a:t>
            </a:r>
            <a:endParaRPr/>
          </a:p>
        </p:txBody>
      </p:sp>
      <p:sp>
        <p:nvSpPr>
          <p:cNvPr id="773" name="Google Shape;773;p52"/>
          <p:cNvSpPr txBox="1"/>
          <p:nvPr>
            <p:ph idx="1" type="body"/>
          </p:nvPr>
        </p:nvSpPr>
        <p:spPr>
          <a:xfrm>
            <a:off x="540000" y="997200"/>
            <a:ext cx="83427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Accept-Header-Versionierung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Versionierung erfolgt im HTTP-Header Accept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Vorteile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Feingranulare Versionierung einzelner Ressourcen möglich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Standardversion bei fehlendem Header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Nachteile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Version nicht direkt sichtbar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de-DE"/>
              <a:t>Implementation &amp; Testing komplexer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Beispiel: </a:t>
            </a: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Accept: application/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vnd.produkt_name.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version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+suffix</a:t>
            </a:r>
            <a:endParaRPr b="1" sz="12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3"/>
          <p:cNvSpPr txBox="1"/>
          <p:nvPr>
            <p:ph type="title"/>
          </p:nvPr>
        </p:nvSpPr>
        <p:spPr>
          <a:xfrm>
            <a:off x="539749" y="1011286"/>
            <a:ext cx="603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HATEOAS</a:t>
            </a:r>
            <a:endParaRPr b="0"/>
          </a:p>
        </p:txBody>
      </p:sp>
      <p:sp>
        <p:nvSpPr>
          <p:cNvPr id="779" name="Google Shape;779;p53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0" name="Google Shape;780;p53"/>
          <p:cNvSpPr txBox="1"/>
          <p:nvPr>
            <p:ph idx="11" type="ftr"/>
          </p:nvPr>
        </p:nvSpPr>
        <p:spPr>
          <a:xfrm>
            <a:off x="2450125" y="4687099"/>
            <a:ext cx="4119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>
                <a:solidFill>
                  <a:schemeClr val="lt1"/>
                </a:solidFill>
              </a:rPr>
              <a:t>Konstantin Sofianidis 589534 | Best Practices - HATEOAS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4"/>
          <p:cNvSpPr txBox="1"/>
          <p:nvPr>
            <p:ph idx="1" type="body"/>
          </p:nvPr>
        </p:nvSpPr>
        <p:spPr>
          <a:xfrm>
            <a:off x="540000" y="997200"/>
            <a:ext cx="8494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HATEOAS (Hypermedia as the Engine of Application State)</a:t>
            </a:r>
            <a:r>
              <a:rPr lang="de-DE" sz="1400"/>
              <a:t> ist eine Einschränkung der REST-Anwendungsarchitektur.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Hypermedia</a:t>
            </a:r>
            <a:r>
              <a:rPr b="1" i="1" lang="de-DE" sz="1400"/>
              <a:t> </a:t>
            </a:r>
            <a:r>
              <a:rPr lang="de-DE" sz="1400"/>
              <a:t>bezeichnet alle Inhalte, die Links zu anderen Medienformen </a:t>
            </a:r>
            <a:r>
              <a:rPr lang="de-DE" sz="1400"/>
              <a:t>enthalten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de-DE" sz="1400"/>
              <a:t>Kerngedanke</a:t>
            </a:r>
            <a:r>
              <a:rPr lang="de-DE" sz="1400"/>
              <a:t>: Server steuert die Navigation über Links zu Ressourcen und Aktionen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Funktionsweise: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Client ruft initiale API-URI auf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Verwendet Links vom Server, um verfügbare Aktionen zu entdecken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/>
              <a:t>Client muss URIs nicht hartcodieren oder den Workflow vorher kennen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550"/>
              </a:spcBef>
              <a:spcAft>
                <a:spcPts val="550"/>
              </a:spcAft>
              <a:buSzPts val="2000"/>
              <a:buNone/>
            </a:pPr>
            <a:r>
              <a:t/>
            </a:r>
            <a:endParaRPr sz="1400"/>
          </a:p>
        </p:txBody>
      </p:sp>
      <p:sp>
        <p:nvSpPr>
          <p:cNvPr id="786" name="Google Shape;786;p54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HATEOAS</a:t>
            </a:r>
            <a:endParaRPr/>
          </a:p>
        </p:txBody>
      </p:sp>
      <p:sp>
        <p:nvSpPr>
          <p:cNvPr id="787" name="Google Shape;787;p54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8" name="Google Shape;788;p54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HATEOAS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5"/>
          <p:cNvSpPr txBox="1"/>
          <p:nvPr>
            <p:ph idx="1" type="body"/>
          </p:nvPr>
        </p:nvSpPr>
        <p:spPr>
          <a:xfrm>
            <a:off x="540000" y="997200"/>
            <a:ext cx="8494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de-DE" sz="1400">
                <a:latin typeface="Roboto Mono"/>
                <a:ea typeface="Roboto Mono"/>
                <a:cs typeface="Roboto Mono"/>
                <a:sym typeface="Roboto Mono"/>
              </a:rPr>
              <a:t>GET    /posts/1		HTTP/1.1     </a:t>
            </a:r>
            <a:endParaRPr b="1"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400">
                <a:latin typeface="Roboto Mono Light"/>
                <a:ea typeface="Roboto Mono Light"/>
                <a:cs typeface="Roboto Mono Light"/>
                <a:sym typeface="Roboto Mono Light"/>
              </a:rPr>
              <a:t>Connection: keep-alive</a:t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400">
                <a:latin typeface="Roboto Mono Light"/>
                <a:ea typeface="Roboto Mono Light"/>
                <a:cs typeface="Roboto Mono Light"/>
                <a:sym typeface="Roboto Mono Light"/>
              </a:rPr>
              <a:t>Host: blog.example.com</a:t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{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	"id" : 1,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	"body" : "My first blog post",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	"postdate" : "2015-05-30T21:41:12.650Z"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55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}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794" name="Google Shape;794;p55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Beispiel ohne HATEOAS</a:t>
            </a:r>
            <a:endParaRPr/>
          </a:p>
        </p:txBody>
      </p:sp>
      <p:sp>
        <p:nvSpPr>
          <p:cNvPr id="795" name="Google Shape;795;p55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96" name="Google Shape;796;p55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HATEOAS</a:t>
            </a:r>
            <a:endParaRPr/>
          </a:p>
        </p:txBody>
      </p:sp>
      <p:cxnSp>
        <p:nvCxnSpPr>
          <p:cNvPr id="797" name="Google Shape;797;p55"/>
          <p:cNvCxnSpPr/>
          <p:nvPr/>
        </p:nvCxnSpPr>
        <p:spPr>
          <a:xfrm flipH="1" rot="10800000">
            <a:off x="540000" y="2285975"/>
            <a:ext cx="8297100" cy="69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8" name="Google Shape;798;p55"/>
          <p:cNvCxnSpPr/>
          <p:nvPr/>
        </p:nvCxnSpPr>
        <p:spPr>
          <a:xfrm flipH="1" rot="10800000">
            <a:off x="423450" y="4026401"/>
            <a:ext cx="8297100" cy="69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6"/>
          <p:cNvSpPr txBox="1"/>
          <p:nvPr>
            <p:ph idx="1" type="body"/>
          </p:nvPr>
        </p:nvSpPr>
        <p:spPr>
          <a:xfrm>
            <a:off x="540000" y="997200"/>
            <a:ext cx="87945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de-DE" sz="1400">
                <a:latin typeface="Roboto Mono"/>
                <a:ea typeface="Roboto Mono"/>
                <a:cs typeface="Roboto Mono"/>
                <a:sym typeface="Roboto Mono"/>
              </a:rPr>
              <a:t>GET    /posts/1		HTTP/1.1     </a:t>
            </a:r>
            <a:endParaRPr b="1"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400">
                <a:latin typeface="Roboto Mono Light"/>
                <a:ea typeface="Roboto Mono Light"/>
                <a:cs typeface="Roboto Mono Light"/>
                <a:sym typeface="Roboto Mono Light"/>
              </a:rPr>
              <a:t>Connection: keep-alive</a:t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400">
                <a:latin typeface="Roboto Mono Light"/>
                <a:ea typeface="Roboto Mono Light"/>
                <a:cs typeface="Roboto Mono Light"/>
                <a:sym typeface="Roboto Mono Light"/>
              </a:rPr>
              <a:t>Host: blog.example.com</a:t>
            </a:r>
            <a:endParaRPr sz="14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{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	"id" : 1,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	"body" : "My first blog post",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 	"postdate" : "2015-05-30T21:41:12.650Z"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	</a:t>
            </a: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"links" : [</a:t>
            </a:r>
            <a:endParaRPr b="1" sz="12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{ "rel":self, "href":http://blog.example.com/posts/1,"method":"GET"}</a:t>
            </a:r>
            <a:endParaRPr b="1" sz="12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</a:pPr>
            <a:r>
              <a:rPr b="1" lang="de-DE" sz="12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b="1" sz="12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550"/>
              </a:spcAft>
              <a:buSzPts val="2000"/>
              <a:buNone/>
            </a:pPr>
            <a:r>
              <a:rPr lang="de-DE" sz="1200">
                <a:latin typeface="Roboto Mono Light"/>
                <a:ea typeface="Roboto Mono Light"/>
                <a:cs typeface="Roboto Mono Light"/>
                <a:sym typeface="Roboto Mono Light"/>
              </a:rPr>
              <a:t>}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804" name="Google Shape;804;p56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Beispiel mit HATEOAS</a:t>
            </a:r>
            <a:endParaRPr/>
          </a:p>
        </p:txBody>
      </p:sp>
      <p:sp>
        <p:nvSpPr>
          <p:cNvPr id="805" name="Google Shape;805;p56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06" name="Google Shape;806;p56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HATEOAS</a:t>
            </a:r>
            <a:endParaRPr/>
          </a:p>
        </p:txBody>
      </p:sp>
      <p:cxnSp>
        <p:nvCxnSpPr>
          <p:cNvPr id="807" name="Google Shape;807;p56"/>
          <p:cNvCxnSpPr/>
          <p:nvPr/>
        </p:nvCxnSpPr>
        <p:spPr>
          <a:xfrm flipH="1" rot="10800000">
            <a:off x="539750" y="1982600"/>
            <a:ext cx="8297100" cy="69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8" name="Google Shape;808;p56"/>
          <p:cNvCxnSpPr/>
          <p:nvPr/>
        </p:nvCxnSpPr>
        <p:spPr>
          <a:xfrm flipH="1" rot="10800000">
            <a:off x="488125" y="4417201"/>
            <a:ext cx="8297100" cy="690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7"/>
          <p:cNvSpPr txBox="1"/>
          <p:nvPr>
            <p:ph type="title"/>
          </p:nvPr>
        </p:nvSpPr>
        <p:spPr>
          <a:xfrm>
            <a:off x="539749" y="1011286"/>
            <a:ext cx="603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Pagination</a:t>
            </a:r>
            <a:endParaRPr b="0"/>
          </a:p>
        </p:txBody>
      </p:sp>
      <p:sp>
        <p:nvSpPr>
          <p:cNvPr id="814" name="Google Shape;814;p57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15" name="Google Shape;815;p57"/>
          <p:cNvSpPr txBox="1"/>
          <p:nvPr>
            <p:ph idx="11" type="ftr"/>
          </p:nvPr>
        </p:nvSpPr>
        <p:spPr>
          <a:xfrm>
            <a:off x="2450125" y="4687099"/>
            <a:ext cx="4119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>
                <a:solidFill>
                  <a:schemeClr val="lt1"/>
                </a:solidFill>
              </a:rPr>
              <a:t>Konstantin Sofianidis 589534 | Best Practices - Pagination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539750" y="1011286"/>
            <a:ext cx="649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RESTful Api</a:t>
            </a:r>
            <a:endParaRPr/>
          </a:p>
        </p:txBody>
      </p:sp>
      <p:sp>
        <p:nvSpPr>
          <p:cNvPr id="203" name="Google Shape;203;p31"/>
          <p:cNvSpPr txBox="1"/>
          <p:nvPr>
            <p:ph idx="1" type="subTitle"/>
          </p:nvPr>
        </p:nvSpPr>
        <p:spPr>
          <a:xfrm>
            <a:off x="539750" y="1886097"/>
            <a:ext cx="6490224" cy="614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de-DE"/>
              <a:t>Einleitung</a:t>
            </a:r>
            <a:endParaRPr/>
          </a:p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539750" y="2868612"/>
            <a:ext cx="6490224" cy="856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Richard | 589760</a:t>
            </a:r>
            <a:endParaRPr/>
          </a:p>
          <a:p>
            <a:pPr indent="0" lvl="0" marL="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205" name="Google Shape;205;p31"/>
          <p:cNvGrpSpPr/>
          <p:nvPr/>
        </p:nvGrpSpPr>
        <p:grpSpPr>
          <a:xfrm>
            <a:off x="4843463" y="0"/>
            <a:ext cx="3986212" cy="2571750"/>
            <a:chOff x="4843463" y="0"/>
            <a:chExt cx="3986212" cy="2571750"/>
          </a:xfrm>
        </p:grpSpPr>
        <p:grpSp>
          <p:nvGrpSpPr>
            <p:cNvPr id="206" name="Google Shape;206;p31"/>
            <p:cNvGrpSpPr/>
            <p:nvPr/>
          </p:nvGrpSpPr>
          <p:grpSpPr>
            <a:xfrm>
              <a:off x="4993763" y="311494"/>
              <a:ext cx="3835912" cy="1953918"/>
              <a:chOff x="279400" y="766762"/>
              <a:chExt cx="7112000" cy="3622675"/>
            </a:xfrm>
          </p:grpSpPr>
          <p:grpSp>
            <p:nvGrpSpPr>
              <p:cNvPr id="207" name="Google Shape;207;p31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208" name="Google Shape;208;p31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31"/>
                <p:cNvSpPr/>
                <p:nvPr/>
              </p:nvSpPr>
              <p:spPr>
                <a:xfrm>
                  <a:off x="4948238" y="2074863"/>
                  <a:ext cx="71437" cy="73025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10" name="Google Shape;210;p31"/>
                <p:cNvSpPr/>
                <p:nvPr/>
              </p:nvSpPr>
              <p:spPr>
                <a:xfrm>
                  <a:off x="5089525" y="2074863"/>
                  <a:ext cx="71438" cy="73025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11" name="Google Shape;211;p31"/>
                <p:cNvSpPr/>
                <p:nvPr/>
              </p:nvSpPr>
              <p:spPr>
                <a:xfrm>
                  <a:off x="5232400" y="2074863"/>
                  <a:ext cx="68263" cy="73025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12" name="Google Shape;212;p31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213" name="Google Shape;213;p31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31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31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31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" name="Google Shape;217;p31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1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1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" name="Google Shape;220;p31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221" name="Google Shape;221;p31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1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3" name="Google Shape;223;p31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4" name="Google Shape;224;p31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225" name="Google Shape;225;p31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31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31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" name="Google Shape;228;p31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229" name="Google Shape;229;p31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31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31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2" name="Google Shape;232;p31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31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" name="Google Shape;234;p31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235" name="Google Shape;235;p31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31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7" name="Google Shape;237;p31"/>
              <p:cNvGrpSpPr/>
              <p:nvPr/>
            </p:nvGrpSpPr>
            <p:grpSpPr>
              <a:xfrm>
                <a:off x="6056312" y="2284412"/>
                <a:ext cx="831850" cy="755650"/>
                <a:chOff x="6937375" y="3140076"/>
                <a:chExt cx="831850" cy="755650"/>
              </a:xfrm>
            </p:grpSpPr>
            <p:sp>
              <p:nvSpPr>
                <p:cNvPr id="238" name="Google Shape;238;p31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31"/>
                <p:cNvSpPr/>
                <p:nvPr/>
              </p:nvSpPr>
              <p:spPr>
                <a:xfrm>
                  <a:off x="6937375" y="3819526"/>
                  <a:ext cx="83185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0" name="Google Shape;240;p31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1" name="Google Shape;241;p31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242" name="Google Shape;242;p31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31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4" name="Google Shape;244;p31"/>
            <p:cNvSpPr/>
            <p:nvPr/>
          </p:nvSpPr>
          <p:spPr>
            <a:xfrm>
              <a:off x="4843463" y="0"/>
              <a:ext cx="1525406" cy="257175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31"/>
          <p:cNvSpPr txBox="1"/>
          <p:nvPr>
            <p:ph idx="4294967295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Einleitung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8"/>
          <p:cNvSpPr txBox="1"/>
          <p:nvPr>
            <p:ph idx="1" type="body"/>
          </p:nvPr>
        </p:nvSpPr>
        <p:spPr>
          <a:xfrm>
            <a:off x="540000" y="997200"/>
            <a:ext cx="87945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REST-APIs liefern große Datenmengen an unterschiedliche Clients (Desktop, Web, Mobile)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Ziel: Performance &amp; Bandbreite optimieren → </a:t>
            </a:r>
            <a:r>
              <a:rPr b="1" lang="de-DE" sz="1400"/>
              <a:t>nur Teilmengen der Daten liefern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Strategien: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de-DE" sz="1200"/>
              <a:t>Page Number</a:t>
            </a:r>
            <a:endParaRPr b="1"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de-DE" sz="1200"/>
              <a:t>Limit-Offset</a:t>
            </a:r>
            <a:endParaRPr b="1"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de-DE" sz="1200"/>
              <a:t>Time-Based</a:t>
            </a:r>
            <a:endParaRPr b="1" sz="1200"/>
          </a:p>
        </p:txBody>
      </p:sp>
      <p:sp>
        <p:nvSpPr>
          <p:cNvPr id="821" name="Google Shape;821;p58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Pagination in REST APIs</a:t>
            </a:r>
            <a:endParaRPr/>
          </a:p>
        </p:txBody>
      </p:sp>
      <p:sp>
        <p:nvSpPr>
          <p:cNvPr id="822" name="Google Shape;822;p58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23" name="Google Shape;823;p5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HATEOAS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9"/>
          <p:cNvSpPr txBox="1"/>
          <p:nvPr>
            <p:ph idx="1" type="body"/>
          </p:nvPr>
        </p:nvSpPr>
        <p:spPr>
          <a:xfrm>
            <a:off x="540000" y="997200"/>
            <a:ext cx="87945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Der Client gibt an welche Seite der Daten er anfordert, z.B: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Beispiel: </a:t>
            </a:r>
            <a:r>
              <a:rPr lang="de-DE" sz="1400">
                <a:latin typeface="Roboto Mono Light"/>
                <a:ea typeface="Roboto Mono Light"/>
                <a:cs typeface="Roboto Mono Light"/>
                <a:sym typeface="Roboto Mono Light"/>
              </a:rPr>
              <a:t>http://blog.example.com/posts</a:t>
            </a:r>
            <a:r>
              <a:rPr b="1" lang="de-DE" sz="14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?page=3</a:t>
            </a:r>
            <a:endParaRPr b="1" sz="14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400"/>
              <a:t>Die Anzahl der Datensätze pro Seite wird über </a:t>
            </a:r>
            <a:r>
              <a:rPr b="1" lang="de-DE" sz="14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per_page</a:t>
            </a:r>
            <a:r>
              <a:rPr lang="de-DE" sz="1400"/>
              <a:t> festgelegt, z. B.:</a:t>
            </a:r>
            <a:endParaRPr sz="17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(oft anpassbar z. B. per_page=10).</a:t>
            </a:r>
            <a:endParaRPr sz="1400"/>
          </a:p>
        </p:txBody>
      </p:sp>
      <p:sp>
        <p:nvSpPr>
          <p:cNvPr id="829" name="Google Shape;829;p59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Page Number</a:t>
            </a:r>
            <a:endParaRPr/>
          </a:p>
        </p:txBody>
      </p:sp>
      <p:sp>
        <p:nvSpPr>
          <p:cNvPr id="830" name="Google Shape;830;p59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31" name="Google Shape;831;p59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Pagination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0"/>
          <p:cNvSpPr txBox="1"/>
          <p:nvPr>
            <p:ph idx="1" type="body"/>
          </p:nvPr>
        </p:nvSpPr>
        <p:spPr>
          <a:xfrm>
            <a:off x="540000" y="997200"/>
            <a:ext cx="87945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D</a:t>
            </a:r>
            <a:r>
              <a:rPr lang="de-DE" sz="1400"/>
              <a:t>er Client zwei Parameter an: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de-DE" sz="1200">
                <a:solidFill>
                  <a:srgbClr val="980000"/>
                </a:solidFill>
              </a:rPr>
              <a:t>limit</a:t>
            </a:r>
            <a:r>
              <a:rPr lang="de-DE" sz="1200"/>
              <a:t> → maximale Anzahl der zurückzugebenden Elemente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de-DE" sz="1200">
                <a:solidFill>
                  <a:srgbClr val="980000"/>
                </a:solidFill>
              </a:rPr>
              <a:t>offset </a:t>
            </a:r>
            <a:r>
              <a:rPr lang="de-DE" sz="1200"/>
              <a:t>→ Startpunkt in der Datenliste</a:t>
            </a:r>
            <a:endParaRPr sz="12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Beispiel: </a:t>
            </a:r>
            <a:r>
              <a:rPr lang="de-DE" sz="1400">
                <a:latin typeface="Roboto Mono Light"/>
                <a:ea typeface="Roboto Mono Light"/>
                <a:cs typeface="Roboto Mono Light"/>
                <a:sym typeface="Roboto Mono Light"/>
              </a:rPr>
              <a:t>http://blog.example.com/posts</a:t>
            </a:r>
            <a:r>
              <a:rPr b="1" lang="de-DE" sz="14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?limit=10&amp;offset=30</a:t>
            </a:r>
            <a:endParaRPr b="1" sz="14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550"/>
              </a:spcBef>
              <a:spcAft>
                <a:spcPts val="550"/>
              </a:spcAft>
              <a:buSzPts val="2000"/>
              <a:buNone/>
            </a:pPr>
            <a:r>
              <a:rPr lang="de-DE" sz="1200">
                <a:solidFill>
                  <a:srgbClr val="000000"/>
                </a:solidFill>
              </a:rPr>
              <a:t>→ Liefert 10 Einträge ab Position 31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837" name="Google Shape;837;p60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Limit-Offset</a:t>
            </a:r>
            <a:endParaRPr/>
          </a:p>
        </p:txBody>
      </p:sp>
      <p:sp>
        <p:nvSpPr>
          <p:cNvPr id="838" name="Google Shape;838;p60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39" name="Google Shape;839;p60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Pagination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1"/>
          <p:cNvSpPr txBox="1"/>
          <p:nvPr>
            <p:ph idx="1" type="body"/>
          </p:nvPr>
        </p:nvSpPr>
        <p:spPr>
          <a:xfrm>
            <a:off x="540000" y="884311"/>
            <a:ext cx="87945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Client gibt einen Zeitraum an, um Daten innerhalb eines bestimmten Zeitfensters zu erhalten.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Beispiele: 	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https://graph.facebook.com/me/feed</a:t>
            </a:r>
            <a:r>
              <a:rPr b="1" lang="de-DE" sz="12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?limit=25&amp;until=1364587774</a:t>
            </a:r>
            <a:endParaRPr b="1" sz="1200">
              <a:solidFill>
                <a:srgbClr val="98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-DE" sz="1200">
                <a:latin typeface="Courier New"/>
                <a:ea typeface="Courier New"/>
                <a:cs typeface="Courier New"/>
                <a:sym typeface="Courier New"/>
              </a:rPr>
              <a:t>https://graph.facebook.com/me/feed</a:t>
            </a:r>
            <a:r>
              <a:rPr b="1" lang="de-DE" sz="1200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?limit=25&amp;since=1364849754</a:t>
            </a:r>
            <a:endParaRPr b="1" sz="1200">
              <a:solidFill>
                <a:srgbClr val="98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de-DE" sz="1200">
                <a:solidFill>
                  <a:srgbClr val="980000"/>
                </a:solidFill>
              </a:rPr>
              <a:t>limit </a:t>
            </a:r>
            <a:r>
              <a:rPr b="1" lang="de-DE" sz="1200"/>
              <a:t>→ </a:t>
            </a:r>
            <a:r>
              <a:rPr lang="de-DE" sz="1200"/>
              <a:t>maximale Anzahl von Einträgen</a:t>
            </a:r>
            <a:endParaRPr sz="1200"/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de-DE" sz="1200">
                <a:solidFill>
                  <a:srgbClr val="980000"/>
                </a:solidFill>
              </a:rPr>
              <a:t>until </a:t>
            </a:r>
            <a:r>
              <a:rPr b="1" lang="de-DE" sz="1200"/>
              <a:t>→</a:t>
            </a:r>
            <a:r>
              <a:rPr lang="de-DE" sz="1200"/>
              <a:t> Ende des Zeitraums</a:t>
            </a:r>
            <a:endParaRPr sz="1200"/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de-DE" sz="1200">
                <a:solidFill>
                  <a:srgbClr val="980000"/>
                </a:solidFill>
              </a:rPr>
              <a:t>since </a:t>
            </a:r>
            <a:r>
              <a:rPr b="1" lang="de-DE" sz="1200"/>
              <a:t>→ </a:t>
            </a:r>
            <a:r>
              <a:rPr lang="de-DE" sz="1200"/>
              <a:t>Beginn des Zeitraums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550"/>
              </a:spcBef>
              <a:spcAft>
                <a:spcPts val="550"/>
              </a:spcAft>
              <a:buSzPts val="20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845" name="Google Shape;845;p61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e-DE"/>
              <a:t>Time-Based</a:t>
            </a:r>
            <a:endParaRPr/>
          </a:p>
        </p:txBody>
      </p:sp>
      <p:sp>
        <p:nvSpPr>
          <p:cNvPr id="846" name="Google Shape;846;p61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7" name="Google Shape;847;p61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Konstantin Sofianidis 589534 | Best Practices - Pagination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2"/>
          <p:cNvSpPr txBox="1"/>
          <p:nvPr>
            <p:ph type="title"/>
          </p:nvPr>
        </p:nvSpPr>
        <p:spPr>
          <a:xfrm>
            <a:off x="539750" y="1011286"/>
            <a:ext cx="649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Quellen</a:t>
            </a:r>
            <a:endParaRPr/>
          </a:p>
        </p:txBody>
      </p:sp>
      <p:sp>
        <p:nvSpPr>
          <p:cNvPr id="853" name="Google Shape;853;p62"/>
          <p:cNvSpPr txBox="1"/>
          <p:nvPr>
            <p:ph idx="2" type="body"/>
          </p:nvPr>
        </p:nvSpPr>
        <p:spPr>
          <a:xfrm>
            <a:off x="539750" y="2868600"/>
            <a:ext cx="7602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SzPts val="1500"/>
              <a:buChar char="-"/>
            </a:pPr>
            <a:r>
              <a:rPr lang="de-DE" sz="1500"/>
              <a:t>Varanasi, B. and Bartkov, M. (2021) Spring REST: Building Java Microservices and Cloud Applications. Berkeley, CA: Apress.</a:t>
            </a:r>
            <a:endParaRPr sz="1500"/>
          </a:p>
          <a:p>
            <a:pPr indent="-323850" lvl="0" marL="45720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de-DE" sz="1500"/>
              <a:t>REST API Tutorial (2025) What is REST? [online]. Available at: </a:t>
            </a:r>
            <a:r>
              <a:rPr lang="de-DE" sz="1500"/>
              <a:t>https://restfulapi.net/</a:t>
            </a:r>
            <a:r>
              <a:rPr lang="de-DE" sz="1500"/>
              <a:t> (Zugriff: 09.12.2025).</a:t>
            </a:r>
            <a:endParaRPr sz="1500"/>
          </a:p>
        </p:txBody>
      </p:sp>
      <p:grpSp>
        <p:nvGrpSpPr>
          <p:cNvPr id="854" name="Google Shape;854;p62"/>
          <p:cNvGrpSpPr/>
          <p:nvPr/>
        </p:nvGrpSpPr>
        <p:grpSpPr>
          <a:xfrm>
            <a:off x="4843463" y="0"/>
            <a:ext cx="3986525" cy="2571900"/>
            <a:chOff x="4843463" y="0"/>
            <a:chExt cx="3986525" cy="2571900"/>
          </a:xfrm>
        </p:grpSpPr>
        <p:grpSp>
          <p:nvGrpSpPr>
            <p:cNvPr id="855" name="Google Shape;855;p62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856" name="Google Shape;856;p62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857" name="Google Shape;857;p62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62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59" name="Google Shape;859;p62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60" name="Google Shape;860;p62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861" name="Google Shape;861;p62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862" name="Google Shape;862;p62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62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62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62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6" name="Google Shape;866;p62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62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62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9" name="Google Shape;869;p62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870" name="Google Shape;870;p62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62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2" name="Google Shape;872;p62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3" name="Google Shape;873;p62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874" name="Google Shape;874;p62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62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62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7" name="Google Shape;877;p62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878" name="Google Shape;878;p62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62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62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1" name="Google Shape;881;p62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62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3" name="Google Shape;883;p62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884" name="Google Shape;884;p62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62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6" name="Google Shape;886;p62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887" name="Google Shape;887;p62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62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89" name="Google Shape;889;p62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0" name="Google Shape;890;p62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891" name="Google Shape;891;p62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62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3" name="Google Shape;893;p62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3"/>
          <p:cNvSpPr txBox="1"/>
          <p:nvPr>
            <p:ph type="title"/>
          </p:nvPr>
        </p:nvSpPr>
        <p:spPr>
          <a:xfrm>
            <a:off x="539750" y="1011286"/>
            <a:ext cx="649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RESTful Api</a:t>
            </a:r>
            <a:endParaRPr/>
          </a:p>
        </p:txBody>
      </p:sp>
      <p:sp>
        <p:nvSpPr>
          <p:cNvPr id="899" name="Google Shape;899;p63"/>
          <p:cNvSpPr txBox="1"/>
          <p:nvPr>
            <p:ph idx="1" type="subTitle"/>
          </p:nvPr>
        </p:nvSpPr>
        <p:spPr>
          <a:xfrm>
            <a:off x="539750" y="1644600"/>
            <a:ext cx="481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de-DE"/>
              <a:t>Implementierung</a:t>
            </a:r>
            <a:endParaRPr/>
          </a:p>
        </p:txBody>
      </p:sp>
      <p:sp>
        <p:nvSpPr>
          <p:cNvPr id="900" name="Google Shape;900;p63"/>
          <p:cNvSpPr txBox="1"/>
          <p:nvPr>
            <p:ph idx="2" type="body"/>
          </p:nvPr>
        </p:nvSpPr>
        <p:spPr>
          <a:xfrm>
            <a:off x="539750" y="2868612"/>
            <a:ext cx="649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Finn Kruse | 590399</a:t>
            </a:r>
            <a:endParaRPr/>
          </a:p>
          <a:p>
            <a:pPr indent="0" lvl="0" marL="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901" name="Google Shape;901;p63"/>
          <p:cNvGrpSpPr/>
          <p:nvPr/>
        </p:nvGrpSpPr>
        <p:grpSpPr>
          <a:xfrm>
            <a:off x="4843463" y="0"/>
            <a:ext cx="3986525" cy="2571900"/>
            <a:chOff x="4843463" y="0"/>
            <a:chExt cx="3986525" cy="2571900"/>
          </a:xfrm>
        </p:grpSpPr>
        <p:grpSp>
          <p:nvGrpSpPr>
            <p:cNvPr id="902" name="Google Shape;902;p63"/>
            <p:cNvGrpSpPr/>
            <p:nvPr/>
          </p:nvGrpSpPr>
          <p:grpSpPr>
            <a:xfrm>
              <a:off x="4993775" y="311526"/>
              <a:ext cx="3836213" cy="1954071"/>
              <a:chOff x="279400" y="766762"/>
              <a:chExt cx="7112000" cy="3622675"/>
            </a:xfrm>
          </p:grpSpPr>
          <p:grpSp>
            <p:nvGrpSpPr>
              <p:cNvPr id="903" name="Google Shape;903;p63"/>
              <p:cNvGrpSpPr/>
              <p:nvPr/>
            </p:nvGrpSpPr>
            <p:grpSpPr>
              <a:xfrm>
                <a:off x="3786187" y="866774"/>
                <a:ext cx="917575" cy="777875"/>
                <a:chOff x="4667250" y="1722438"/>
                <a:chExt cx="917575" cy="777875"/>
              </a:xfrm>
            </p:grpSpPr>
            <p:sp>
              <p:nvSpPr>
                <p:cNvPr id="904" name="Google Shape;904;p63"/>
                <p:cNvSpPr/>
                <p:nvPr/>
              </p:nvSpPr>
              <p:spPr>
                <a:xfrm>
                  <a:off x="4667250" y="1722438"/>
                  <a:ext cx="917575" cy="777875"/>
                </a:xfrm>
                <a:custGeom>
                  <a:rect b="b" l="l" r="r" t="t"/>
                  <a:pathLst>
                    <a:path extrusionOk="0" h="348" w="411">
                      <a:moveTo>
                        <a:pt x="205" y="0"/>
                      </a:moveTo>
                      <a:cubicBezTo>
                        <a:pt x="318" y="0"/>
                        <a:pt x="411" y="50"/>
                        <a:pt x="411" y="143"/>
                      </a:cubicBezTo>
                      <a:cubicBezTo>
                        <a:pt x="411" y="204"/>
                        <a:pt x="388" y="245"/>
                        <a:pt x="333" y="265"/>
                      </a:cubicBezTo>
                      <a:cubicBezTo>
                        <a:pt x="327" y="308"/>
                        <a:pt x="303" y="348"/>
                        <a:pt x="253" y="348"/>
                      </a:cubicBezTo>
                      <a:cubicBezTo>
                        <a:pt x="237" y="348"/>
                        <a:pt x="237" y="348"/>
                        <a:pt x="237" y="348"/>
                      </a:cubicBezTo>
                      <a:cubicBezTo>
                        <a:pt x="237" y="283"/>
                        <a:pt x="237" y="283"/>
                        <a:pt x="237" y="283"/>
                      </a:cubicBezTo>
                      <a:cubicBezTo>
                        <a:pt x="226" y="284"/>
                        <a:pt x="214" y="285"/>
                        <a:pt x="205" y="285"/>
                      </a:cubicBezTo>
                      <a:cubicBezTo>
                        <a:pt x="98" y="285"/>
                        <a:pt x="0" y="236"/>
                        <a:pt x="0" y="143"/>
                      </a:cubicBezTo>
                      <a:cubicBezTo>
                        <a:pt x="0" y="50"/>
                        <a:pt x="94" y="0"/>
                        <a:pt x="205" y="0"/>
                      </a:cubicBezTo>
                      <a:moveTo>
                        <a:pt x="205" y="30"/>
                      </a:moveTo>
                      <a:cubicBezTo>
                        <a:pt x="97" y="30"/>
                        <a:pt x="31" y="79"/>
                        <a:pt x="31" y="143"/>
                      </a:cubicBezTo>
                      <a:cubicBezTo>
                        <a:pt x="31" y="207"/>
                        <a:pt x="101" y="255"/>
                        <a:pt x="205" y="255"/>
                      </a:cubicBezTo>
                      <a:cubicBezTo>
                        <a:pt x="221" y="255"/>
                        <a:pt x="268" y="249"/>
                        <a:pt x="268" y="249"/>
                      </a:cubicBezTo>
                      <a:cubicBezTo>
                        <a:pt x="268" y="314"/>
                        <a:pt x="268" y="314"/>
                        <a:pt x="268" y="314"/>
                      </a:cubicBezTo>
                      <a:cubicBezTo>
                        <a:pt x="297" y="303"/>
                        <a:pt x="302" y="266"/>
                        <a:pt x="302" y="241"/>
                      </a:cubicBezTo>
                      <a:cubicBezTo>
                        <a:pt x="358" y="225"/>
                        <a:pt x="379" y="203"/>
                        <a:pt x="379" y="143"/>
                      </a:cubicBezTo>
                      <a:cubicBezTo>
                        <a:pt x="379" y="79"/>
                        <a:pt x="314" y="30"/>
                        <a:pt x="205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63"/>
                <p:cNvSpPr/>
                <p:nvPr/>
              </p:nvSpPr>
              <p:spPr>
                <a:xfrm>
                  <a:off x="4948238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06" name="Google Shape;906;p63"/>
                <p:cNvSpPr/>
                <p:nvPr/>
              </p:nvSpPr>
              <p:spPr>
                <a:xfrm>
                  <a:off x="5089525" y="2074863"/>
                  <a:ext cx="71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07" name="Google Shape;907;p63"/>
                <p:cNvSpPr/>
                <p:nvPr/>
              </p:nvSpPr>
              <p:spPr>
                <a:xfrm>
                  <a:off x="5232400" y="2074863"/>
                  <a:ext cx="68400" cy="729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08" name="Google Shape;908;p63"/>
              <p:cNvGrpSpPr/>
              <p:nvPr/>
            </p:nvGrpSpPr>
            <p:grpSpPr>
              <a:xfrm>
                <a:off x="5429250" y="766762"/>
                <a:ext cx="555625" cy="866775"/>
                <a:chOff x="6310313" y="1622426"/>
                <a:chExt cx="555625" cy="866775"/>
              </a:xfrm>
            </p:grpSpPr>
            <p:sp>
              <p:nvSpPr>
                <p:cNvPr id="909" name="Google Shape;909;p63"/>
                <p:cNvSpPr/>
                <p:nvPr/>
              </p:nvSpPr>
              <p:spPr>
                <a:xfrm>
                  <a:off x="6435725" y="1622426"/>
                  <a:ext cx="214313" cy="211138"/>
                </a:xfrm>
                <a:custGeom>
                  <a:rect b="b" l="l" r="r" t="t"/>
                  <a:pathLst>
                    <a:path extrusionOk="0" h="95" w="96">
                      <a:moveTo>
                        <a:pt x="48" y="0"/>
                      </a:moveTo>
                      <a:cubicBezTo>
                        <a:pt x="75" y="0"/>
                        <a:pt x="96" y="21"/>
                        <a:pt x="96" y="47"/>
                      </a:cubicBezTo>
                      <a:cubicBezTo>
                        <a:pt x="96" y="74"/>
                        <a:pt x="75" y="95"/>
                        <a:pt x="48" y="95"/>
                      </a:cubicBezTo>
                      <a:cubicBezTo>
                        <a:pt x="22" y="95"/>
                        <a:pt x="0" y="74"/>
                        <a:pt x="0" y="47"/>
                      </a:cubicBezTo>
                      <a:cubicBezTo>
                        <a:pt x="0" y="21"/>
                        <a:pt x="22" y="0"/>
                        <a:pt x="48" y="0"/>
                      </a:cubicBezTo>
                      <a:moveTo>
                        <a:pt x="48" y="30"/>
                      </a:moveTo>
                      <a:cubicBezTo>
                        <a:pt x="38" y="30"/>
                        <a:pt x="30" y="38"/>
                        <a:pt x="30" y="47"/>
                      </a:cubicBezTo>
                      <a:cubicBezTo>
                        <a:pt x="30" y="57"/>
                        <a:pt x="38" y="65"/>
                        <a:pt x="48" y="65"/>
                      </a:cubicBezTo>
                      <a:cubicBezTo>
                        <a:pt x="58" y="65"/>
                        <a:pt x="66" y="57"/>
                        <a:pt x="66" y="47"/>
                      </a:cubicBezTo>
                      <a:cubicBezTo>
                        <a:pt x="66" y="38"/>
                        <a:pt x="58" y="30"/>
                        <a:pt x="48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63"/>
                <p:cNvSpPr/>
                <p:nvPr/>
              </p:nvSpPr>
              <p:spPr>
                <a:xfrm>
                  <a:off x="6316663" y="2078038"/>
                  <a:ext cx="412750" cy="411163"/>
                </a:xfrm>
                <a:custGeom>
                  <a:rect b="b" l="l" r="r" t="t"/>
                  <a:pathLst>
                    <a:path extrusionOk="0" h="184" w="185">
                      <a:moveTo>
                        <a:pt x="102" y="0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130" y="37"/>
                        <a:pt x="152" y="62"/>
                        <a:pt x="152" y="92"/>
                      </a:cubicBezTo>
                      <a:cubicBezTo>
                        <a:pt x="152" y="125"/>
                        <a:pt x="126" y="152"/>
                        <a:pt x="93" y="152"/>
                      </a:cubicBezTo>
                      <a:cubicBezTo>
                        <a:pt x="60" y="152"/>
                        <a:pt x="33" y="125"/>
                        <a:pt x="33" y="92"/>
                      </a:cubicBezTo>
                      <a:cubicBezTo>
                        <a:pt x="33" y="78"/>
                        <a:pt x="37" y="66"/>
                        <a:pt x="45" y="56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8" y="49"/>
                        <a:pt x="0" y="69"/>
                        <a:pt x="0" y="92"/>
                      </a:cubicBezTo>
                      <a:cubicBezTo>
                        <a:pt x="0" y="143"/>
                        <a:pt x="42" y="184"/>
                        <a:pt x="93" y="184"/>
                      </a:cubicBezTo>
                      <a:cubicBezTo>
                        <a:pt x="144" y="184"/>
                        <a:pt x="185" y="143"/>
                        <a:pt x="185" y="92"/>
                      </a:cubicBezTo>
                      <a:cubicBezTo>
                        <a:pt x="185" y="44"/>
                        <a:pt x="148" y="5"/>
                        <a:pt x="10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63"/>
                <p:cNvSpPr/>
                <p:nvPr/>
              </p:nvSpPr>
              <p:spPr>
                <a:xfrm>
                  <a:off x="6310313" y="1866901"/>
                  <a:ext cx="306388" cy="336550"/>
                </a:xfrm>
                <a:custGeom>
                  <a:rect b="b" l="l" r="r" t="t"/>
                  <a:pathLst>
                    <a:path extrusionOk="0" h="150" w="137">
                      <a:moveTo>
                        <a:pt x="123" y="14"/>
                      </a:moveTo>
                      <a:cubicBezTo>
                        <a:pt x="114" y="6"/>
                        <a:pt x="102" y="0"/>
                        <a:pt x="89" y="0"/>
                      </a:cubicBezTo>
                      <a:cubicBezTo>
                        <a:pt x="75" y="0"/>
                        <a:pt x="61" y="6"/>
                        <a:pt x="52" y="17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69"/>
                        <a:pt x="0" y="79"/>
                        <a:pt x="6" y="85"/>
                      </a:cubicBezTo>
                      <a:cubicBezTo>
                        <a:pt x="71" y="150"/>
                        <a:pt x="71" y="150"/>
                        <a:pt x="71" y="150"/>
                      </a:cubicBezTo>
                      <a:cubicBezTo>
                        <a:pt x="94" y="127"/>
                        <a:pt x="94" y="127"/>
                        <a:pt x="94" y="127"/>
                      </a:cubicBezTo>
                      <a:cubicBezTo>
                        <a:pt x="41" y="74"/>
                        <a:pt x="41" y="74"/>
                        <a:pt x="41" y="74"/>
                      </a:cubicBezTo>
                      <a:cubicBezTo>
                        <a:pt x="41" y="74"/>
                        <a:pt x="75" y="39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9" y="35"/>
                        <a:pt x="84" y="33"/>
                        <a:pt x="89" y="33"/>
                      </a:cubicBezTo>
                      <a:cubicBezTo>
                        <a:pt x="93" y="33"/>
                        <a:pt x="97" y="34"/>
                        <a:pt x="100" y="37"/>
                      </a:cubicBezTo>
                      <a:cubicBezTo>
                        <a:pt x="103" y="40"/>
                        <a:pt x="105" y="44"/>
                        <a:pt x="105" y="49"/>
                      </a:cubicBezTo>
                      <a:cubicBezTo>
                        <a:pt x="105" y="49"/>
                        <a:pt x="105" y="77"/>
                        <a:pt x="105" y="78"/>
                      </a:cubicBezTo>
                      <a:cubicBezTo>
                        <a:pt x="105" y="78"/>
                        <a:pt x="137" y="78"/>
                        <a:pt x="137" y="78"/>
                      </a:cubicBezTo>
                      <a:cubicBezTo>
                        <a:pt x="137" y="49"/>
                        <a:pt x="137" y="49"/>
                        <a:pt x="137" y="49"/>
                      </a:cubicBezTo>
                      <a:cubicBezTo>
                        <a:pt x="137" y="35"/>
                        <a:pt x="132" y="23"/>
                        <a:pt x="123" y="14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63"/>
                <p:cNvSpPr/>
                <p:nvPr/>
              </p:nvSpPr>
              <p:spPr>
                <a:xfrm>
                  <a:off x="6738938" y="2151063"/>
                  <a:ext cx="127000" cy="295275"/>
                </a:xfrm>
                <a:custGeom>
                  <a:rect b="b" l="l" r="r" t="t"/>
                  <a:pathLst>
                    <a:path extrusionOk="0" h="132" w="57">
                      <a:moveTo>
                        <a:pt x="57" y="126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5" y="6"/>
                        <a:pt x="29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lnTo>
                        <a:pt x="57" y="1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3" name="Google Shape;913;p63"/>
              <p:cNvSpPr/>
              <p:nvPr/>
            </p:nvSpPr>
            <p:spPr>
              <a:xfrm>
                <a:off x="2068512" y="877887"/>
                <a:ext cx="965200" cy="755650"/>
              </a:xfrm>
              <a:custGeom>
                <a:rect b="b" l="l" r="r" t="t"/>
                <a:pathLst>
                  <a:path extrusionOk="0" h="476" w="608">
                    <a:moveTo>
                      <a:pt x="204" y="322"/>
                    </a:moveTo>
                    <a:lnTo>
                      <a:pt x="286" y="404"/>
                    </a:lnTo>
                    <a:lnTo>
                      <a:pt x="546" y="144"/>
                    </a:lnTo>
                    <a:lnTo>
                      <a:pt x="464" y="62"/>
                    </a:lnTo>
                    <a:lnTo>
                      <a:pt x="204" y="322"/>
                    </a:lnTo>
                    <a:close/>
                    <a:moveTo>
                      <a:pt x="255" y="432"/>
                    </a:moveTo>
                    <a:lnTo>
                      <a:pt x="176" y="353"/>
                    </a:lnTo>
                    <a:lnTo>
                      <a:pt x="176" y="432"/>
                    </a:lnTo>
                    <a:lnTo>
                      <a:pt x="255" y="432"/>
                    </a:lnTo>
                    <a:close/>
                    <a:moveTo>
                      <a:pt x="276" y="476"/>
                    </a:moveTo>
                    <a:lnTo>
                      <a:pt x="132" y="476"/>
                    </a:lnTo>
                    <a:lnTo>
                      <a:pt x="0" y="476"/>
                    </a:lnTo>
                    <a:lnTo>
                      <a:pt x="0" y="432"/>
                    </a:lnTo>
                    <a:lnTo>
                      <a:pt x="132" y="432"/>
                    </a:lnTo>
                    <a:lnTo>
                      <a:pt x="132" y="332"/>
                    </a:lnTo>
                    <a:lnTo>
                      <a:pt x="464" y="0"/>
                    </a:lnTo>
                    <a:lnTo>
                      <a:pt x="608" y="144"/>
                    </a:lnTo>
                    <a:lnTo>
                      <a:pt x="276" y="4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63"/>
              <p:cNvSpPr/>
              <p:nvPr/>
            </p:nvSpPr>
            <p:spPr>
              <a:xfrm>
                <a:off x="523875" y="830262"/>
                <a:ext cx="468312" cy="803275"/>
              </a:xfrm>
              <a:custGeom>
                <a:rect b="b" l="l" r="r" t="t"/>
                <a:pathLst>
                  <a:path extrusionOk="0" h="359" w="210">
                    <a:moveTo>
                      <a:pt x="141" y="359"/>
                    </a:moveTo>
                    <a:cubicBezTo>
                      <a:pt x="69" y="359"/>
                      <a:pt x="69" y="359"/>
                      <a:pt x="69" y="359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lnTo>
                      <a:pt x="141" y="359"/>
                    </a:lnTo>
                    <a:close/>
                    <a:moveTo>
                      <a:pt x="158" y="312"/>
                    </a:moveTo>
                    <a:cubicBezTo>
                      <a:pt x="51" y="312"/>
                      <a:pt x="51" y="312"/>
                      <a:pt x="51" y="312"/>
                    </a:cubicBezTo>
                    <a:cubicBezTo>
                      <a:pt x="51" y="283"/>
                      <a:pt x="51" y="283"/>
                      <a:pt x="51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lnTo>
                      <a:pt x="158" y="312"/>
                    </a:lnTo>
                    <a:close/>
                    <a:moveTo>
                      <a:pt x="145" y="265"/>
                    </a:moveTo>
                    <a:cubicBezTo>
                      <a:pt x="50" y="265"/>
                      <a:pt x="50" y="265"/>
                      <a:pt x="50" y="265"/>
                    </a:cubicBezTo>
                    <a:cubicBezTo>
                      <a:pt x="50" y="250"/>
                      <a:pt x="50" y="250"/>
                      <a:pt x="50" y="250"/>
                    </a:cubicBezTo>
                    <a:cubicBezTo>
                      <a:pt x="50" y="240"/>
                      <a:pt x="49" y="209"/>
                      <a:pt x="45" y="195"/>
                    </a:cubicBezTo>
                    <a:cubicBezTo>
                      <a:pt x="43" y="190"/>
                      <a:pt x="37" y="182"/>
                      <a:pt x="31" y="175"/>
                    </a:cubicBezTo>
                    <a:cubicBezTo>
                      <a:pt x="18" y="158"/>
                      <a:pt x="0" y="136"/>
                      <a:pt x="0" y="105"/>
                    </a:cubicBezTo>
                    <a:cubicBezTo>
                      <a:pt x="0" y="47"/>
                      <a:pt x="47" y="0"/>
                      <a:pt x="105" y="0"/>
                    </a:cubicBezTo>
                    <a:cubicBezTo>
                      <a:pt x="163" y="0"/>
                      <a:pt x="210" y="47"/>
                      <a:pt x="210" y="105"/>
                    </a:cubicBezTo>
                    <a:cubicBezTo>
                      <a:pt x="210" y="136"/>
                      <a:pt x="192" y="158"/>
                      <a:pt x="179" y="175"/>
                    </a:cubicBezTo>
                    <a:cubicBezTo>
                      <a:pt x="172" y="182"/>
                      <a:pt x="167" y="190"/>
                      <a:pt x="165" y="195"/>
                    </a:cubicBezTo>
                    <a:cubicBezTo>
                      <a:pt x="161" y="209"/>
                      <a:pt x="159" y="240"/>
                      <a:pt x="159" y="250"/>
                    </a:cubicBezTo>
                    <a:cubicBezTo>
                      <a:pt x="159" y="265"/>
                      <a:pt x="159" y="265"/>
                      <a:pt x="159" y="265"/>
                    </a:cubicBezTo>
                    <a:lnTo>
                      <a:pt x="145" y="265"/>
                    </a:lnTo>
                    <a:close/>
                    <a:moveTo>
                      <a:pt x="79" y="236"/>
                    </a:moveTo>
                    <a:cubicBezTo>
                      <a:pt x="131" y="236"/>
                      <a:pt x="131" y="236"/>
                      <a:pt x="131" y="236"/>
                    </a:cubicBezTo>
                    <a:cubicBezTo>
                      <a:pt x="132" y="222"/>
                      <a:pt x="133" y="200"/>
                      <a:pt x="138" y="186"/>
                    </a:cubicBezTo>
                    <a:cubicBezTo>
                      <a:pt x="141" y="176"/>
                      <a:pt x="148" y="167"/>
                      <a:pt x="156" y="157"/>
                    </a:cubicBezTo>
                    <a:cubicBezTo>
                      <a:pt x="168" y="142"/>
                      <a:pt x="181" y="126"/>
                      <a:pt x="181" y="105"/>
                    </a:cubicBezTo>
                    <a:cubicBezTo>
                      <a:pt x="181" y="62"/>
                      <a:pt x="147" y="28"/>
                      <a:pt x="105" y="28"/>
                    </a:cubicBezTo>
                    <a:cubicBezTo>
                      <a:pt x="63" y="28"/>
                      <a:pt x="28" y="62"/>
                      <a:pt x="28" y="105"/>
                    </a:cubicBezTo>
                    <a:cubicBezTo>
                      <a:pt x="28" y="126"/>
                      <a:pt x="42" y="142"/>
                      <a:pt x="53" y="157"/>
                    </a:cubicBezTo>
                    <a:cubicBezTo>
                      <a:pt x="61" y="167"/>
                      <a:pt x="69" y="176"/>
                      <a:pt x="72" y="186"/>
                    </a:cubicBezTo>
                    <a:cubicBezTo>
                      <a:pt x="76" y="200"/>
                      <a:pt x="78" y="222"/>
                      <a:pt x="79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63"/>
              <p:cNvSpPr/>
              <p:nvPr/>
            </p:nvSpPr>
            <p:spPr>
              <a:xfrm>
                <a:off x="6692900" y="927099"/>
                <a:ext cx="698500" cy="701675"/>
              </a:xfrm>
              <a:custGeom>
                <a:rect b="b" l="l" r="r" t="t"/>
                <a:pathLst>
                  <a:path extrusionOk="0" h="442" w="440">
                    <a:moveTo>
                      <a:pt x="395" y="287"/>
                    </a:moveTo>
                    <a:lnTo>
                      <a:pt x="440" y="287"/>
                    </a:lnTo>
                    <a:lnTo>
                      <a:pt x="440" y="331"/>
                    </a:lnTo>
                    <a:lnTo>
                      <a:pt x="395" y="331"/>
                    </a:lnTo>
                    <a:lnTo>
                      <a:pt x="395" y="397"/>
                    </a:lnTo>
                    <a:lnTo>
                      <a:pt x="329" y="397"/>
                    </a:lnTo>
                    <a:lnTo>
                      <a:pt x="329" y="442"/>
                    </a:lnTo>
                    <a:lnTo>
                      <a:pt x="286" y="442"/>
                    </a:lnTo>
                    <a:lnTo>
                      <a:pt x="286" y="397"/>
                    </a:lnTo>
                    <a:lnTo>
                      <a:pt x="242" y="397"/>
                    </a:lnTo>
                    <a:lnTo>
                      <a:pt x="242" y="442"/>
                    </a:lnTo>
                    <a:lnTo>
                      <a:pt x="197" y="442"/>
                    </a:lnTo>
                    <a:lnTo>
                      <a:pt x="197" y="397"/>
                    </a:lnTo>
                    <a:lnTo>
                      <a:pt x="154" y="397"/>
                    </a:lnTo>
                    <a:lnTo>
                      <a:pt x="154" y="442"/>
                    </a:lnTo>
                    <a:lnTo>
                      <a:pt x="110" y="442"/>
                    </a:lnTo>
                    <a:lnTo>
                      <a:pt x="110" y="397"/>
                    </a:lnTo>
                    <a:lnTo>
                      <a:pt x="44" y="397"/>
                    </a:lnTo>
                    <a:lnTo>
                      <a:pt x="44" y="331"/>
                    </a:lnTo>
                    <a:lnTo>
                      <a:pt x="0" y="331"/>
                    </a:lnTo>
                    <a:lnTo>
                      <a:pt x="0" y="287"/>
                    </a:lnTo>
                    <a:lnTo>
                      <a:pt x="44" y="287"/>
                    </a:lnTo>
                    <a:lnTo>
                      <a:pt x="44" y="244"/>
                    </a:lnTo>
                    <a:lnTo>
                      <a:pt x="0" y="244"/>
                    </a:lnTo>
                    <a:lnTo>
                      <a:pt x="0" y="199"/>
                    </a:lnTo>
                    <a:lnTo>
                      <a:pt x="44" y="199"/>
                    </a:lnTo>
                    <a:lnTo>
                      <a:pt x="44" y="155"/>
                    </a:lnTo>
                    <a:lnTo>
                      <a:pt x="0" y="155"/>
                    </a:lnTo>
                    <a:lnTo>
                      <a:pt x="0" y="111"/>
                    </a:lnTo>
                    <a:lnTo>
                      <a:pt x="44" y="111"/>
                    </a:lnTo>
                    <a:lnTo>
                      <a:pt x="110" y="45"/>
                    </a:lnTo>
                    <a:lnTo>
                      <a:pt x="110" y="0"/>
                    </a:lnTo>
                    <a:lnTo>
                      <a:pt x="154" y="0"/>
                    </a:lnTo>
                    <a:lnTo>
                      <a:pt x="154" y="45"/>
                    </a:lnTo>
                    <a:lnTo>
                      <a:pt x="197" y="45"/>
                    </a:lnTo>
                    <a:lnTo>
                      <a:pt x="197" y="0"/>
                    </a:lnTo>
                    <a:lnTo>
                      <a:pt x="242" y="0"/>
                    </a:lnTo>
                    <a:lnTo>
                      <a:pt x="242" y="45"/>
                    </a:lnTo>
                    <a:lnTo>
                      <a:pt x="286" y="45"/>
                    </a:lnTo>
                    <a:lnTo>
                      <a:pt x="286" y="0"/>
                    </a:lnTo>
                    <a:lnTo>
                      <a:pt x="329" y="0"/>
                    </a:lnTo>
                    <a:lnTo>
                      <a:pt x="329" y="45"/>
                    </a:lnTo>
                    <a:lnTo>
                      <a:pt x="395" y="45"/>
                    </a:lnTo>
                    <a:lnTo>
                      <a:pt x="395" y="111"/>
                    </a:lnTo>
                    <a:lnTo>
                      <a:pt x="440" y="111"/>
                    </a:lnTo>
                    <a:lnTo>
                      <a:pt x="440" y="155"/>
                    </a:lnTo>
                    <a:lnTo>
                      <a:pt x="395" y="155"/>
                    </a:lnTo>
                    <a:lnTo>
                      <a:pt x="395" y="199"/>
                    </a:lnTo>
                    <a:lnTo>
                      <a:pt x="440" y="199"/>
                    </a:lnTo>
                    <a:lnTo>
                      <a:pt x="440" y="244"/>
                    </a:lnTo>
                    <a:lnTo>
                      <a:pt x="395" y="244"/>
                    </a:lnTo>
                    <a:lnTo>
                      <a:pt x="395" y="287"/>
                    </a:lnTo>
                    <a:close/>
                    <a:moveTo>
                      <a:pt x="352" y="89"/>
                    </a:moveTo>
                    <a:lnTo>
                      <a:pt x="132" y="89"/>
                    </a:lnTo>
                    <a:lnTo>
                      <a:pt x="87" y="132"/>
                    </a:lnTo>
                    <a:lnTo>
                      <a:pt x="87" y="353"/>
                    </a:lnTo>
                    <a:lnTo>
                      <a:pt x="352" y="353"/>
                    </a:lnTo>
                    <a:lnTo>
                      <a:pt x="352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6" name="Google Shape;916;p63"/>
              <p:cNvGrpSpPr/>
              <p:nvPr/>
            </p:nvGrpSpPr>
            <p:grpSpPr>
              <a:xfrm>
                <a:off x="2151062" y="3605212"/>
                <a:ext cx="800100" cy="777875"/>
                <a:chOff x="3032125" y="4460876"/>
                <a:chExt cx="800100" cy="777875"/>
              </a:xfrm>
            </p:grpSpPr>
            <p:sp>
              <p:nvSpPr>
                <p:cNvPr id="917" name="Google Shape;917;p63"/>
                <p:cNvSpPr/>
                <p:nvPr/>
              </p:nvSpPr>
              <p:spPr>
                <a:xfrm>
                  <a:off x="3294063" y="4713288"/>
                  <a:ext cx="279400" cy="279400"/>
                </a:xfrm>
                <a:custGeom>
                  <a:rect b="b" l="l" r="r" t="t"/>
                  <a:pathLst>
                    <a:path extrusionOk="0" h="125" w="125">
                      <a:moveTo>
                        <a:pt x="62" y="0"/>
                      </a:moveTo>
                      <a:cubicBezTo>
                        <a:pt x="97" y="0"/>
                        <a:pt x="125" y="28"/>
                        <a:pt x="125" y="62"/>
                      </a:cubicBezTo>
                      <a:cubicBezTo>
                        <a:pt x="125" y="97"/>
                        <a:pt x="97" y="125"/>
                        <a:pt x="62" y="125"/>
                      </a:cubicBezTo>
                      <a:cubicBezTo>
                        <a:pt x="28" y="125"/>
                        <a:pt x="0" y="97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5"/>
                        <a:pt x="62" y="95"/>
                      </a:cubicBezTo>
                      <a:cubicBezTo>
                        <a:pt x="80" y="95"/>
                        <a:pt x="95" y="80"/>
                        <a:pt x="95" y="62"/>
                      </a:cubicBezTo>
                      <a:cubicBezTo>
                        <a:pt x="95" y="44"/>
                        <a:pt x="80" y="30"/>
                        <a:pt x="62" y="3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63"/>
                <p:cNvSpPr/>
                <p:nvPr/>
              </p:nvSpPr>
              <p:spPr>
                <a:xfrm>
                  <a:off x="3032125" y="4460876"/>
                  <a:ext cx="800100" cy="777875"/>
                </a:xfrm>
                <a:custGeom>
                  <a:rect b="b" l="l" r="r" t="t"/>
                  <a:pathLst>
                    <a:path extrusionOk="0" h="348" w="358">
                      <a:moveTo>
                        <a:pt x="15" y="247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50" y="149"/>
                        <a:pt x="51" y="143"/>
                        <a:pt x="53" y="136"/>
                      </a:cubicBezTo>
                      <a:cubicBezTo>
                        <a:pt x="21" y="92"/>
                        <a:pt x="21" y="92"/>
                        <a:pt x="21" y="92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9" y="58"/>
                        <a:pt x="125" y="55"/>
                        <a:pt x="131" y="52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27" y="52"/>
                        <a:pt x="227" y="52"/>
                        <a:pt x="227" y="52"/>
                      </a:cubicBezTo>
                      <a:cubicBezTo>
                        <a:pt x="233" y="55"/>
                        <a:pt x="240" y="58"/>
                        <a:pt x="245" y="61"/>
                      </a:cubicBezTo>
                      <a:cubicBezTo>
                        <a:pt x="296" y="40"/>
                        <a:pt x="296" y="40"/>
                        <a:pt x="296" y="4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06" y="136"/>
                        <a:pt x="306" y="136"/>
                        <a:pt x="306" y="136"/>
                      </a:cubicBezTo>
                      <a:cubicBezTo>
                        <a:pt x="308" y="142"/>
                        <a:pt x="309" y="149"/>
                        <a:pt x="310" y="156"/>
                      </a:cubicBezTo>
                      <a:cubicBezTo>
                        <a:pt x="358" y="182"/>
                        <a:pt x="358" y="182"/>
                        <a:pt x="358" y="182"/>
                      </a:cubicBezTo>
                      <a:cubicBezTo>
                        <a:pt x="343" y="247"/>
                        <a:pt x="343" y="247"/>
                        <a:pt x="343" y="247"/>
                      </a:cubicBezTo>
                      <a:cubicBezTo>
                        <a:pt x="289" y="249"/>
                        <a:pt x="289" y="249"/>
                        <a:pt x="289" y="249"/>
                      </a:cubicBezTo>
                      <a:cubicBezTo>
                        <a:pt x="285" y="255"/>
                        <a:pt x="281" y="261"/>
                        <a:pt x="276" y="266"/>
                      </a:cubicBezTo>
                      <a:cubicBezTo>
                        <a:pt x="285" y="319"/>
                        <a:pt x="285" y="319"/>
                        <a:pt x="285" y="319"/>
                      </a:cubicBezTo>
                      <a:cubicBezTo>
                        <a:pt x="225" y="348"/>
                        <a:pt x="225" y="348"/>
                        <a:pt x="225" y="348"/>
                      </a:cubicBezTo>
                      <a:cubicBezTo>
                        <a:pt x="190" y="307"/>
                        <a:pt x="190" y="307"/>
                        <a:pt x="190" y="307"/>
                      </a:cubicBezTo>
                      <a:cubicBezTo>
                        <a:pt x="186" y="308"/>
                        <a:pt x="183" y="308"/>
                        <a:pt x="179" y="308"/>
                      </a:cubicBezTo>
                      <a:cubicBezTo>
                        <a:pt x="176" y="308"/>
                        <a:pt x="172" y="308"/>
                        <a:pt x="169" y="307"/>
                      </a:cubicBezTo>
                      <a:cubicBezTo>
                        <a:pt x="133" y="348"/>
                        <a:pt x="133" y="348"/>
                        <a:pt x="133" y="348"/>
                      </a:cubicBezTo>
                      <a:cubicBezTo>
                        <a:pt x="73" y="319"/>
                        <a:pt x="73" y="319"/>
                        <a:pt x="73" y="319"/>
                      </a:cubicBezTo>
                      <a:cubicBezTo>
                        <a:pt x="82" y="266"/>
                        <a:pt x="82" y="266"/>
                        <a:pt x="82" y="266"/>
                      </a:cubicBezTo>
                      <a:cubicBezTo>
                        <a:pt x="78" y="261"/>
                        <a:pt x="74" y="255"/>
                        <a:pt x="70" y="250"/>
                      </a:cubicBezTo>
                      <a:lnTo>
                        <a:pt x="15" y="247"/>
                      </a:lnTo>
                      <a:close/>
                      <a:moveTo>
                        <a:pt x="39" y="219"/>
                      </a:moveTo>
                      <a:cubicBezTo>
                        <a:pt x="87" y="221"/>
                        <a:pt x="87" y="221"/>
                        <a:pt x="87" y="221"/>
                      </a:cubicBezTo>
                      <a:cubicBezTo>
                        <a:pt x="95" y="234"/>
                        <a:pt x="103" y="245"/>
                        <a:pt x="114" y="255"/>
                      </a:cubicBezTo>
                      <a:cubicBezTo>
                        <a:pt x="106" y="302"/>
                        <a:pt x="106" y="302"/>
                        <a:pt x="106" y="302"/>
                      </a:cubicBezTo>
                      <a:cubicBezTo>
                        <a:pt x="126" y="312"/>
                        <a:pt x="126" y="312"/>
                        <a:pt x="126" y="312"/>
                      </a:cubicBezTo>
                      <a:cubicBezTo>
                        <a:pt x="157" y="276"/>
                        <a:pt x="157" y="276"/>
                        <a:pt x="157" y="276"/>
                      </a:cubicBezTo>
                      <a:cubicBezTo>
                        <a:pt x="164" y="277"/>
                        <a:pt x="172" y="278"/>
                        <a:pt x="179" y="278"/>
                      </a:cubicBezTo>
                      <a:cubicBezTo>
                        <a:pt x="187" y="278"/>
                        <a:pt x="194" y="277"/>
                        <a:pt x="202" y="276"/>
                      </a:cubicBezTo>
                      <a:cubicBezTo>
                        <a:pt x="233" y="312"/>
                        <a:pt x="233" y="312"/>
                        <a:pt x="233" y="312"/>
                      </a:cubicBezTo>
                      <a:cubicBezTo>
                        <a:pt x="252" y="302"/>
                        <a:pt x="252" y="302"/>
                        <a:pt x="252" y="302"/>
                      </a:cubicBezTo>
                      <a:cubicBezTo>
                        <a:pt x="244" y="256"/>
                        <a:pt x="244" y="256"/>
                        <a:pt x="244" y="256"/>
                      </a:cubicBezTo>
                      <a:cubicBezTo>
                        <a:pt x="255" y="245"/>
                        <a:pt x="264" y="234"/>
                        <a:pt x="272" y="221"/>
                      </a:cubicBezTo>
                      <a:cubicBezTo>
                        <a:pt x="319" y="219"/>
                        <a:pt x="319" y="219"/>
                        <a:pt x="319" y="219"/>
                      </a:cubicBezTo>
                      <a:cubicBezTo>
                        <a:pt x="324" y="197"/>
                        <a:pt x="324" y="197"/>
                        <a:pt x="324" y="197"/>
                      </a:cubicBezTo>
                      <a:cubicBezTo>
                        <a:pt x="282" y="175"/>
                        <a:pt x="282" y="175"/>
                        <a:pt x="282" y="175"/>
                      </a:cubicBezTo>
                      <a:cubicBezTo>
                        <a:pt x="281" y="159"/>
                        <a:pt x="278" y="146"/>
                        <a:pt x="272" y="131"/>
                      </a:cubicBezTo>
                      <a:cubicBezTo>
                        <a:pt x="300" y="93"/>
                        <a:pt x="300" y="93"/>
                        <a:pt x="300" y="93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42" y="94"/>
                        <a:pt x="242" y="94"/>
                        <a:pt x="242" y="94"/>
                      </a:cubicBezTo>
                      <a:cubicBezTo>
                        <a:pt x="230" y="86"/>
                        <a:pt x="218" y="80"/>
                        <a:pt x="203" y="75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68" y="29"/>
                        <a:pt x="168" y="29"/>
                        <a:pt x="168" y="29"/>
                      </a:cubicBezTo>
                      <a:cubicBezTo>
                        <a:pt x="156" y="75"/>
                        <a:pt x="156" y="75"/>
                        <a:pt x="156" y="75"/>
                      </a:cubicBezTo>
                      <a:cubicBezTo>
                        <a:pt x="141" y="80"/>
                        <a:pt x="129" y="86"/>
                        <a:pt x="115" y="95"/>
                      </a:cubicBezTo>
                      <a:cubicBezTo>
                        <a:pt x="72" y="76"/>
                        <a:pt x="72" y="76"/>
                        <a:pt x="72" y="76"/>
                      </a:cubicBezTo>
                      <a:cubicBezTo>
                        <a:pt x="58" y="93"/>
                        <a:pt x="58" y="93"/>
                        <a:pt x="58" y="93"/>
                      </a:cubicBezTo>
                      <a:cubicBezTo>
                        <a:pt x="86" y="132"/>
                        <a:pt x="86" y="132"/>
                        <a:pt x="86" y="132"/>
                      </a:cubicBezTo>
                      <a:cubicBezTo>
                        <a:pt x="81" y="146"/>
                        <a:pt x="78" y="159"/>
                        <a:pt x="76" y="175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lnTo>
                        <a:pt x="39" y="2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9" name="Google Shape;919;p63"/>
              <p:cNvSpPr/>
              <p:nvPr/>
            </p:nvSpPr>
            <p:spPr>
              <a:xfrm>
                <a:off x="6797675" y="3627437"/>
                <a:ext cx="549275" cy="755650"/>
              </a:xfrm>
              <a:custGeom>
                <a:rect b="b" l="l" r="r" t="t"/>
                <a:pathLst>
                  <a:path extrusionOk="0" h="338" w="246">
                    <a:moveTo>
                      <a:pt x="61" y="154"/>
                    </a:moveTo>
                    <a:cubicBezTo>
                      <a:pt x="184" y="154"/>
                      <a:pt x="184" y="154"/>
                      <a:pt x="184" y="154"/>
                    </a:cubicBezTo>
                    <a:cubicBezTo>
                      <a:pt x="184" y="184"/>
                      <a:pt x="184" y="184"/>
                      <a:pt x="184" y="184"/>
                    </a:cubicBezTo>
                    <a:cubicBezTo>
                      <a:pt x="61" y="184"/>
                      <a:pt x="61" y="184"/>
                      <a:pt x="61" y="184"/>
                    </a:cubicBezTo>
                    <a:lnTo>
                      <a:pt x="61" y="154"/>
                    </a:lnTo>
                    <a:close/>
                    <a:moveTo>
                      <a:pt x="30" y="90"/>
                    </a:move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01"/>
                      <a:pt x="38" y="306"/>
                      <a:pt x="46" y="308"/>
                    </a:cubicBezTo>
                    <a:cubicBezTo>
                      <a:pt x="215" y="307"/>
                      <a:pt x="215" y="307"/>
                      <a:pt x="215" y="30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0" y="93"/>
                      <a:pt x="35" y="92"/>
                      <a:pt x="30" y="90"/>
                    </a:cubicBezTo>
                    <a:moveTo>
                      <a:pt x="0" y="292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6" y="31"/>
                      <a:pt x="246" y="31"/>
                      <a:pt x="246" y="31"/>
                    </a:cubicBezTo>
                    <a:cubicBezTo>
                      <a:pt x="237" y="31"/>
                      <a:pt x="230" y="38"/>
                      <a:pt x="230" y="46"/>
                    </a:cubicBezTo>
                    <a:cubicBezTo>
                      <a:pt x="230" y="55"/>
                      <a:pt x="237" y="61"/>
                      <a:pt x="246" y="61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46" y="338"/>
                      <a:pt x="46" y="338"/>
                      <a:pt x="46" y="338"/>
                    </a:cubicBezTo>
                    <a:cubicBezTo>
                      <a:pt x="20" y="338"/>
                      <a:pt x="0" y="318"/>
                      <a:pt x="0" y="292"/>
                    </a:cubicBezTo>
                    <a:moveTo>
                      <a:pt x="30" y="47"/>
                    </a:moveTo>
                    <a:cubicBezTo>
                      <a:pt x="30" y="55"/>
                      <a:pt x="37" y="62"/>
                      <a:pt x="46" y="62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1" y="57"/>
                      <a:pt x="200" y="52"/>
                      <a:pt x="200" y="46"/>
                    </a:cubicBezTo>
                    <a:cubicBezTo>
                      <a:pt x="200" y="41"/>
                      <a:pt x="201" y="36"/>
                      <a:pt x="202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37" y="31"/>
                      <a:pt x="30" y="38"/>
                      <a:pt x="30" y="4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0" name="Google Shape;920;p63"/>
              <p:cNvGrpSpPr/>
              <p:nvPr/>
            </p:nvGrpSpPr>
            <p:grpSpPr>
              <a:xfrm>
                <a:off x="279400" y="3540124"/>
                <a:ext cx="955675" cy="849313"/>
                <a:chOff x="1160463" y="4395788"/>
                <a:chExt cx="955675" cy="849313"/>
              </a:xfrm>
            </p:grpSpPr>
            <p:sp>
              <p:nvSpPr>
                <p:cNvPr id="921" name="Google Shape;921;p63"/>
                <p:cNvSpPr/>
                <p:nvPr/>
              </p:nvSpPr>
              <p:spPr>
                <a:xfrm>
                  <a:off x="1865313" y="5102226"/>
                  <a:ext cx="144463" cy="142875"/>
                </a:xfrm>
                <a:custGeom>
                  <a:rect b="b" l="l" r="r" t="t"/>
                  <a:pathLst>
                    <a:path extrusionOk="0" h="64" w="65">
                      <a:moveTo>
                        <a:pt x="12" y="11"/>
                      </a:moveTo>
                      <a:cubicBezTo>
                        <a:pt x="23" y="0"/>
                        <a:pt x="42" y="0"/>
                        <a:pt x="53" y="11"/>
                      </a:cubicBezTo>
                      <a:cubicBezTo>
                        <a:pt x="65" y="23"/>
                        <a:pt x="65" y="41"/>
                        <a:pt x="53" y="53"/>
                      </a:cubicBezTo>
                      <a:cubicBezTo>
                        <a:pt x="42" y="64"/>
                        <a:pt x="23" y="64"/>
                        <a:pt x="12" y="53"/>
                      </a:cubicBezTo>
                      <a:cubicBezTo>
                        <a:pt x="0" y="41"/>
                        <a:pt x="0" y="23"/>
                        <a:pt x="12" y="11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922;p63"/>
                <p:cNvSpPr/>
                <p:nvPr/>
              </p:nvSpPr>
              <p:spPr>
                <a:xfrm>
                  <a:off x="1785938" y="4395788"/>
                  <a:ext cx="203200" cy="206375"/>
                </a:xfrm>
                <a:custGeom>
                  <a:rect b="b" l="l" r="r" t="t"/>
                  <a:pathLst>
                    <a:path extrusionOk="0" h="92" w="91">
                      <a:moveTo>
                        <a:pt x="56" y="36"/>
                      </a:moveTo>
                      <a:cubicBezTo>
                        <a:pt x="50" y="30"/>
                        <a:pt x="41" y="30"/>
                        <a:pt x="35" y="36"/>
                      </a:cubicBezTo>
                      <a:cubicBezTo>
                        <a:pt x="30" y="42"/>
                        <a:pt x="30" y="51"/>
                        <a:pt x="35" y="57"/>
                      </a:cubicBezTo>
                      <a:cubicBezTo>
                        <a:pt x="41" y="62"/>
                        <a:pt x="50" y="62"/>
                        <a:pt x="56" y="57"/>
                      </a:cubicBezTo>
                      <a:cubicBezTo>
                        <a:pt x="62" y="51"/>
                        <a:pt x="62" y="42"/>
                        <a:pt x="56" y="36"/>
                      </a:cubicBezTo>
                      <a:moveTo>
                        <a:pt x="75" y="17"/>
                      </a:moveTo>
                      <a:cubicBezTo>
                        <a:pt x="91" y="33"/>
                        <a:pt x="91" y="59"/>
                        <a:pt x="75" y="76"/>
                      </a:cubicBezTo>
                      <a:cubicBezTo>
                        <a:pt x="59" y="92"/>
                        <a:pt x="32" y="92"/>
                        <a:pt x="16" y="76"/>
                      </a:cubicBezTo>
                      <a:cubicBezTo>
                        <a:pt x="0" y="59"/>
                        <a:pt x="0" y="33"/>
                        <a:pt x="16" y="17"/>
                      </a:cubicBezTo>
                      <a:cubicBezTo>
                        <a:pt x="32" y="0"/>
                        <a:pt x="59" y="0"/>
                        <a:pt x="75" y="17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63"/>
                <p:cNvSpPr/>
                <p:nvPr/>
              </p:nvSpPr>
              <p:spPr>
                <a:xfrm>
                  <a:off x="1160463" y="4565651"/>
                  <a:ext cx="955675" cy="671513"/>
                </a:xfrm>
                <a:custGeom>
                  <a:rect b="b" l="l" r="r" t="t"/>
                  <a:pathLst>
                    <a:path extrusionOk="0" h="300" w="428">
                      <a:moveTo>
                        <a:pt x="286" y="13"/>
                      </a:moveTo>
                      <a:cubicBezTo>
                        <a:pt x="349" y="76"/>
                        <a:pt x="349" y="76"/>
                        <a:pt x="349" y="76"/>
                      </a:cubicBezTo>
                      <a:cubicBezTo>
                        <a:pt x="404" y="21"/>
                        <a:pt x="404" y="21"/>
                        <a:pt x="404" y="21"/>
                      </a:cubicBezTo>
                      <a:cubicBezTo>
                        <a:pt x="428" y="45"/>
                        <a:pt x="428" y="45"/>
                        <a:pt x="428" y="45"/>
                      </a:cubicBezTo>
                      <a:cubicBezTo>
                        <a:pt x="349" y="124"/>
                        <a:pt x="349" y="124"/>
                        <a:pt x="349" y="124"/>
                      </a:cubicBezTo>
                      <a:cubicBezTo>
                        <a:pt x="292" y="67"/>
                        <a:pt x="292" y="67"/>
                        <a:pt x="292" y="67"/>
                      </a:cubicBezTo>
                      <a:cubicBezTo>
                        <a:pt x="289" y="71"/>
                        <a:pt x="286" y="75"/>
                        <a:pt x="282" y="79"/>
                      </a:cubicBezTo>
                      <a:cubicBezTo>
                        <a:pt x="224" y="137"/>
                        <a:pt x="224" y="137"/>
                        <a:pt x="224" y="137"/>
                      </a:cubicBezTo>
                      <a:cubicBezTo>
                        <a:pt x="267" y="181"/>
                        <a:pt x="267" y="181"/>
                        <a:pt x="267" y="181"/>
                      </a:cubicBezTo>
                      <a:cubicBezTo>
                        <a:pt x="267" y="300"/>
                        <a:pt x="267" y="300"/>
                        <a:pt x="267" y="300"/>
                      </a:cubicBezTo>
                      <a:cubicBezTo>
                        <a:pt x="234" y="300"/>
                        <a:pt x="234" y="300"/>
                        <a:pt x="234" y="300"/>
                      </a:cubicBezTo>
                      <a:cubicBezTo>
                        <a:pt x="234" y="195"/>
                        <a:pt x="234" y="195"/>
                        <a:pt x="234" y="195"/>
                      </a:cubicBezTo>
                      <a:cubicBezTo>
                        <a:pt x="161" y="121"/>
                        <a:pt x="161" y="121"/>
                        <a:pt x="161" y="121"/>
                      </a:cubicBezTo>
                      <a:cubicBezTo>
                        <a:pt x="110" y="172"/>
                        <a:pt x="110" y="172"/>
                        <a:pt x="110" y="172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201" y="33"/>
                        <a:pt x="201" y="33"/>
                        <a:pt x="201" y="33"/>
                      </a:cubicBezTo>
                      <a:cubicBezTo>
                        <a:pt x="157" y="33"/>
                        <a:pt x="157" y="33"/>
                        <a:pt x="157" y="33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66" y="0"/>
                        <a:pt x="278" y="5"/>
                        <a:pt x="286" y="13"/>
                      </a:cubicBezTo>
                      <a:moveTo>
                        <a:pt x="200" y="117"/>
                      </a:move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77" y="40"/>
                        <a:pt x="258" y="21"/>
                        <a:pt x="241" y="38"/>
                      </a:cubicBezTo>
                      <a:cubicBezTo>
                        <a:pt x="181" y="98"/>
                        <a:pt x="181" y="98"/>
                        <a:pt x="181" y="98"/>
                      </a:cubicBezTo>
                      <a:lnTo>
                        <a:pt x="200" y="1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4" name="Google Shape;924;p63"/>
              <p:cNvGrpSpPr/>
              <p:nvPr/>
            </p:nvGrpSpPr>
            <p:grpSpPr>
              <a:xfrm>
                <a:off x="3868737" y="3633787"/>
                <a:ext cx="752475" cy="749300"/>
                <a:chOff x="4749800" y="4489451"/>
                <a:chExt cx="752475" cy="749300"/>
              </a:xfrm>
            </p:grpSpPr>
            <p:sp>
              <p:nvSpPr>
                <p:cNvPr id="925" name="Google Shape;925;p63"/>
                <p:cNvSpPr/>
                <p:nvPr/>
              </p:nvSpPr>
              <p:spPr>
                <a:xfrm>
                  <a:off x="5224463" y="4867276"/>
                  <a:ext cx="211138" cy="344488"/>
                </a:xfrm>
                <a:custGeom>
                  <a:rect b="b" l="l" r="r" t="t"/>
                  <a:pathLst>
                    <a:path extrusionOk="0" h="154" w="94">
                      <a:moveTo>
                        <a:pt x="92" y="154"/>
                      </a:moveTo>
                      <a:cubicBezTo>
                        <a:pt x="43" y="154"/>
                        <a:pt x="15" y="125"/>
                        <a:pt x="9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6" y="29"/>
                        <a:pt x="44" y="0"/>
                        <a:pt x="94" y="0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64" y="29"/>
                        <a:pt x="46" y="44"/>
                        <a:pt x="39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45" y="110"/>
                        <a:pt x="63" y="124"/>
                        <a:pt x="92" y="124"/>
                      </a:cubicBezTo>
                      <a:lnTo>
                        <a:pt x="92" y="15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63"/>
                <p:cNvSpPr/>
                <p:nvPr/>
              </p:nvSpPr>
              <p:spPr>
                <a:xfrm>
                  <a:off x="4749800" y="4489451"/>
                  <a:ext cx="752475" cy="749300"/>
                </a:xfrm>
                <a:custGeom>
                  <a:rect b="b" l="l" r="r" t="t"/>
                  <a:pathLst>
                    <a:path extrusionOk="0" h="472" w="474">
                      <a:moveTo>
                        <a:pt x="0" y="441"/>
                      </a:moveTo>
                      <a:lnTo>
                        <a:pt x="443" y="0"/>
                      </a:lnTo>
                      <a:lnTo>
                        <a:pt x="474" y="31"/>
                      </a:lnTo>
                      <a:lnTo>
                        <a:pt x="31" y="472"/>
                      </a:lnTo>
                      <a:lnTo>
                        <a:pt x="0" y="44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63"/>
                <p:cNvSpPr/>
                <p:nvPr/>
              </p:nvSpPr>
              <p:spPr>
                <a:xfrm>
                  <a:off x="4810125" y="4549776"/>
                  <a:ext cx="276225" cy="277813"/>
                </a:xfrm>
                <a:custGeom>
                  <a:rect b="b" l="l" r="r" t="t"/>
                  <a:pathLst>
                    <a:path extrusionOk="0" h="124" w="124">
                      <a:moveTo>
                        <a:pt x="62" y="30"/>
                      </a:moveTo>
                      <a:cubicBezTo>
                        <a:pt x="44" y="30"/>
                        <a:pt x="30" y="44"/>
                        <a:pt x="30" y="62"/>
                      </a:cubicBezTo>
                      <a:cubicBezTo>
                        <a:pt x="30" y="80"/>
                        <a:pt x="44" y="94"/>
                        <a:pt x="62" y="94"/>
                      </a:cubicBezTo>
                      <a:cubicBezTo>
                        <a:pt x="80" y="94"/>
                        <a:pt x="94" y="80"/>
                        <a:pt x="94" y="62"/>
                      </a:cubicBezTo>
                      <a:cubicBezTo>
                        <a:pt x="94" y="44"/>
                        <a:pt x="80" y="30"/>
                        <a:pt x="62" y="30"/>
                      </a:cubicBezTo>
                      <a:moveTo>
                        <a:pt x="62" y="0"/>
                      </a:moveTo>
                      <a:cubicBezTo>
                        <a:pt x="96" y="0"/>
                        <a:pt x="124" y="28"/>
                        <a:pt x="124" y="62"/>
                      </a:cubicBezTo>
                      <a:cubicBezTo>
                        <a:pt x="124" y="96"/>
                        <a:pt x="96" y="124"/>
                        <a:pt x="62" y="124"/>
                      </a:cubicBezTo>
                      <a:cubicBezTo>
                        <a:pt x="28" y="124"/>
                        <a:pt x="0" y="96"/>
                        <a:pt x="0" y="62"/>
                      </a:cubicBezTo>
                      <a:cubicBezTo>
                        <a:pt x="0" y="28"/>
                        <a:pt x="28" y="0"/>
                        <a:pt x="62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8" name="Google Shape;928;p63"/>
              <p:cNvSpPr/>
              <p:nvPr/>
            </p:nvSpPr>
            <p:spPr>
              <a:xfrm>
                <a:off x="5510212" y="3554412"/>
                <a:ext cx="384175" cy="828675"/>
              </a:xfrm>
              <a:custGeom>
                <a:rect b="b" l="l" r="r" t="t"/>
                <a:pathLst>
                  <a:path extrusionOk="0" h="371" w="172">
                    <a:moveTo>
                      <a:pt x="64" y="41"/>
                    </a:moveTo>
                    <a:cubicBezTo>
                      <a:pt x="61" y="42"/>
                      <a:pt x="59" y="43"/>
                      <a:pt x="56" y="4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102" y="101"/>
                      <a:pt x="31" y="141"/>
                      <a:pt x="51" y="202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47" y="142"/>
                      <a:pt x="79" y="100"/>
                      <a:pt x="124" y="60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4" y="41"/>
                      <a:pt x="99" y="34"/>
                      <a:pt x="89" y="34"/>
                    </a:cubicBezTo>
                    <a:cubicBezTo>
                      <a:pt x="83" y="34"/>
                      <a:pt x="74" y="37"/>
                      <a:pt x="64" y="41"/>
                    </a:cubicBezTo>
                    <a:moveTo>
                      <a:pt x="52" y="9"/>
                    </a:moveTo>
                    <a:cubicBezTo>
                      <a:pt x="62" y="5"/>
                      <a:pt x="77" y="0"/>
                      <a:pt x="89" y="0"/>
                    </a:cubicBezTo>
                    <a:cubicBezTo>
                      <a:pt x="111" y="0"/>
                      <a:pt x="138" y="14"/>
                      <a:pt x="156" y="24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35" y="92"/>
                      <a:pt x="140" y="95"/>
                      <a:pt x="151" y="118"/>
                    </a:cubicBezTo>
                    <a:cubicBezTo>
                      <a:pt x="170" y="162"/>
                      <a:pt x="172" y="189"/>
                      <a:pt x="152" y="236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07" y="338"/>
                      <a:pt x="107" y="338"/>
                      <a:pt x="107" y="338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71"/>
                      <a:pt x="157" y="371"/>
                      <a:pt x="157" y="371"/>
                    </a:cubicBezTo>
                    <a:cubicBezTo>
                      <a:pt x="23" y="371"/>
                      <a:pt x="23" y="371"/>
                      <a:pt x="23" y="371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73" y="338"/>
                      <a:pt x="73" y="338"/>
                      <a:pt x="73" y="338"/>
                    </a:cubicBezTo>
                    <a:cubicBezTo>
                      <a:pt x="73" y="236"/>
                      <a:pt x="73" y="236"/>
                      <a:pt x="73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0" y="173"/>
                      <a:pt x="15" y="157"/>
                      <a:pt x="35" y="102"/>
                    </a:cubicBezTo>
                    <a:cubicBezTo>
                      <a:pt x="41" y="86"/>
                      <a:pt x="36" y="85"/>
                      <a:pt x="22" y="7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41" y="13"/>
                      <a:pt x="52" y="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63"/>
              <p:cNvSpPr/>
              <p:nvPr/>
            </p:nvSpPr>
            <p:spPr>
              <a:xfrm>
                <a:off x="2744787" y="2214562"/>
                <a:ext cx="788988" cy="825500"/>
              </a:xfrm>
              <a:custGeom>
                <a:rect b="b" l="l" r="r" t="t"/>
                <a:pathLst>
                  <a:path extrusionOk="0" h="369" w="353">
                    <a:moveTo>
                      <a:pt x="177" y="121"/>
                    </a:moveTo>
                    <a:cubicBezTo>
                      <a:pt x="169" y="121"/>
                      <a:pt x="162" y="128"/>
                      <a:pt x="162" y="136"/>
                    </a:cubicBezTo>
                    <a:cubicBezTo>
                      <a:pt x="162" y="144"/>
                      <a:pt x="169" y="150"/>
                      <a:pt x="177" y="150"/>
                    </a:cubicBezTo>
                    <a:cubicBezTo>
                      <a:pt x="185" y="150"/>
                      <a:pt x="191" y="144"/>
                      <a:pt x="191" y="136"/>
                    </a:cubicBezTo>
                    <a:cubicBezTo>
                      <a:pt x="191" y="128"/>
                      <a:pt x="185" y="121"/>
                      <a:pt x="177" y="121"/>
                    </a:cubicBezTo>
                    <a:moveTo>
                      <a:pt x="177" y="96"/>
                    </a:moveTo>
                    <a:cubicBezTo>
                      <a:pt x="199" y="96"/>
                      <a:pt x="217" y="114"/>
                      <a:pt x="217" y="136"/>
                    </a:cubicBezTo>
                    <a:cubicBezTo>
                      <a:pt x="217" y="158"/>
                      <a:pt x="199" y="176"/>
                      <a:pt x="177" y="176"/>
                    </a:cubicBezTo>
                    <a:cubicBezTo>
                      <a:pt x="154" y="176"/>
                      <a:pt x="136" y="158"/>
                      <a:pt x="136" y="136"/>
                    </a:cubicBezTo>
                    <a:cubicBezTo>
                      <a:pt x="136" y="114"/>
                      <a:pt x="154" y="96"/>
                      <a:pt x="177" y="96"/>
                    </a:cubicBezTo>
                    <a:moveTo>
                      <a:pt x="286" y="121"/>
                    </a:moveTo>
                    <a:cubicBezTo>
                      <a:pt x="278" y="121"/>
                      <a:pt x="272" y="128"/>
                      <a:pt x="272" y="136"/>
                    </a:cubicBezTo>
                    <a:cubicBezTo>
                      <a:pt x="272" y="144"/>
                      <a:pt x="278" y="150"/>
                      <a:pt x="286" y="150"/>
                    </a:cubicBezTo>
                    <a:cubicBezTo>
                      <a:pt x="294" y="150"/>
                      <a:pt x="301" y="144"/>
                      <a:pt x="301" y="136"/>
                    </a:cubicBezTo>
                    <a:cubicBezTo>
                      <a:pt x="301" y="128"/>
                      <a:pt x="294" y="121"/>
                      <a:pt x="286" y="121"/>
                    </a:cubicBezTo>
                    <a:moveTo>
                      <a:pt x="286" y="96"/>
                    </a:moveTo>
                    <a:cubicBezTo>
                      <a:pt x="308" y="96"/>
                      <a:pt x="326" y="114"/>
                      <a:pt x="326" y="136"/>
                    </a:cubicBezTo>
                    <a:cubicBezTo>
                      <a:pt x="326" y="158"/>
                      <a:pt x="308" y="176"/>
                      <a:pt x="286" y="176"/>
                    </a:cubicBezTo>
                    <a:cubicBezTo>
                      <a:pt x="264" y="176"/>
                      <a:pt x="246" y="158"/>
                      <a:pt x="246" y="136"/>
                    </a:cubicBezTo>
                    <a:cubicBezTo>
                      <a:pt x="246" y="114"/>
                      <a:pt x="264" y="96"/>
                      <a:pt x="286" y="96"/>
                    </a:cubicBezTo>
                    <a:moveTo>
                      <a:pt x="67" y="121"/>
                    </a:moveTo>
                    <a:cubicBezTo>
                      <a:pt x="59" y="121"/>
                      <a:pt x="52" y="128"/>
                      <a:pt x="52" y="136"/>
                    </a:cubicBezTo>
                    <a:cubicBezTo>
                      <a:pt x="52" y="144"/>
                      <a:pt x="59" y="150"/>
                      <a:pt x="67" y="150"/>
                    </a:cubicBezTo>
                    <a:cubicBezTo>
                      <a:pt x="75" y="150"/>
                      <a:pt x="82" y="144"/>
                      <a:pt x="82" y="136"/>
                    </a:cubicBezTo>
                    <a:cubicBezTo>
                      <a:pt x="82" y="128"/>
                      <a:pt x="75" y="121"/>
                      <a:pt x="67" y="121"/>
                    </a:cubicBezTo>
                    <a:moveTo>
                      <a:pt x="67" y="96"/>
                    </a:moveTo>
                    <a:cubicBezTo>
                      <a:pt x="89" y="96"/>
                      <a:pt x="107" y="114"/>
                      <a:pt x="107" y="136"/>
                    </a:cubicBezTo>
                    <a:cubicBezTo>
                      <a:pt x="107" y="158"/>
                      <a:pt x="89" y="176"/>
                      <a:pt x="67" y="176"/>
                    </a:cubicBezTo>
                    <a:cubicBezTo>
                      <a:pt x="45" y="176"/>
                      <a:pt x="27" y="158"/>
                      <a:pt x="27" y="136"/>
                    </a:cubicBezTo>
                    <a:cubicBezTo>
                      <a:pt x="27" y="114"/>
                      <a:pt x="45" y="96"/>
                      <a:pt x="67" y="96"/>
                    </a:cubicBezTo>
                    <a:moveTo>
                      <a:pt x="231" y="25"/>
                    </a:moveTo>
                    <a:cubicBezTo>
                      <a:pt x="223" y="25"/>
                      <a:pt x="217" y="32"/>
                      <a:pt x="217" y="40"/>
                    </a:cubicBezTo>
                    <a:cubicBezTo>
                      <a:pt x="217" y="48"/>
                      <a:pt x="223" y="55"/>
                      <a:pt x="231" y="55"/>
                    </a:cubicBezTo>
                    <a:cubicBezTo>
                      <a:pt x="239" y="55"/>
                      <a:pt x="246" y="48"/>
                      <a:pt x="246" y="40"/>
                    </a:cubicBezTo>
                    <a:cubicBezTo>
                      <a:pt x="246" y="32"/>
                      <a:pt x="239" y="25"/>
                      <a:pt x="231" y="25"/>
                    </a:cubicBezTo>
                    <a:moveTo>
                      <a:pt x="231" y="0"/>
                    </a:moveTo>
                    <a:cubicBezTo>
                      <a:pt x="254" y="0"/>
                      <a:pt x="272" y="18"/>
                      <a:pt x="272" y="40"/>
                    </a:cubicBezTo>
                    <a:cubicBezTo>
                      <a:pt x="272" y="62"/>
                      <a:pt x="254" y="80"/>
                      <a:pt x="231" y="80"/>
                    </a:cubicBezTo>
                    <a:cubicBezTo>
                      <a:pt x="209" y="80"/>
                      <a:pt x="191" y="62"/>
                      <a:pt x="191" y="40"/>
                    </a:cubicBezTo>
                    <a:cubicBezTo>
                      <a:pt x="191" y="18"/>
                      <a:pt x="209" y="0"/>
                      <a:pt x="231" y="0"/>
                    </a:cubicBezTo>
                    <a:moveTo>
                      <a:pt x="122" y="25"/>
                    </a:moveTo>
                    <a:cubicBezTo>
                      <a:pt x="114" y="25"/>
                      <a:pt x="107" y="32"/>
                      <a:pt x="107" y="40"/>
                    </a:cubicBezTo>
                    <a:cubicBezTo>
                      <a:pt x="107" y="48"/>
                      <a:pt x="114" y="55"/>
                      <a:pt x="122" y="55"/>
                    </a:cubicBezTo>
                    <a:cubicBezTo>
                      <a:pt x="130" y="55"/>
                      <a:pt x="136" y="48"/>
                      <a:pt x="136" y="40"/>
                    </a:cubicBezTo>
                    <a:cubicBezTo>
                      <a:pt x="136" y="32"/>
                      <a:pt x="130" y="25"/>
                      <a:pt x="122" y="25"/>
                    </a:cubicBezTo>
                    <a:moveTo>
                      <a:pt x="122" y="0"/>
                    </a:moveTo>
                    <a:cubicBezTo>
                      <a:pt x="144" y="0"/>
                      <a:pt x="162" y="18"/>
                      <a:pt x="162" y="40"/>
                    </a:cubicBezTo>
                    <a:cubicBezTo>
                      <a:pt x="162" y="62"/>
                      <a:pt x="144" y="80"/>
                      <a:pt x="122" y="80"/>
                    </a:cubicBezTo>
                    <a:cubicBezTo>
                      <a:pt x="100" y="80"/>
                      <a:pt x="82" y="62"/>
                      <a:pt x="82" y="40"/>
                    </a:cubicBezTo>
                    <a:cubicBezTo>
                      <a:pt x="82" y="18"/>
                      <a:pt x="100" y="0"/>
                      <a:pt x="122" y="0"/>
                    </a:cubicBezTo>
                    <a:moveTo>
                      <a:pt x="26" y="323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26" y="209"/>
                      <a:pt x="44" y="191"/>
                      <a:pt x="67" y="191"/>
                    </a:cubicBezTo>
                    <a:cubicBezTo>
                      <a:pt x="90" y="191"/>
                      <a:pt x="108" y="209"/>
                      <a:pt x="108" y="232"/>
                    </a:cubicBezTo>
                    <a:cubicBezTo>
                      <a:pt x="108" y="270"/>
                      <a:pt x="108" y="270"/>
                      <a:pt x="108" y="270"/>
                    </a:cubicBezTo>
                    <a:cubicBezTo>
                      <a:pt x="117" y="267"/>
                      <a:pt x="126" y="265"/>
                      <a:pt x="135" y="263"/>
                    </a:cubicBezTo>
                    <a:cubicBezTo>
                      <a:pt x="135" y="232"/>
                      <a:pt x="135" y="232"/>
                      <a:pt x="135" y="232"/>
                    </a:cubicBezTo>
                    <a:cubicBezTo>
                      <a:pt x="135" y="209"/>
                      <a:pt x="154" y="191"/>
                      <a:pt x="177" y="191"/>
                    </a:cubicBezTo>
                    <a:cubicBezTo>
                      <a:pt x="199" y="191"/>
                      <a:pt x="218" y="209"/>
                      <a:pt x="218" y="232"/>
                    </a:cubicBezTo>
                    <a:cubicBezTo>
                      <a:pt x="218" y="263"/>
                      <a:pt x="218" y="263"/>
                      <a:pt x="218" y="263"/>
                    </a:cubicBezTo>
                    <a:cubicBezTo>
                      <a:pt x="227" y="265"/>
                      <a:pt x="236" y="268"/>
                      <a:pt x="245" y="271"/>
                    </a:cubicBezTo>
                    <a:cubicBezTo>
                      <a:pt x="245" y="232"/>
                      <a:pt x="245" y="232"/>
                      <a:pt x="245" y="232"/>
                    </a:cubicBezTo>
                    <a:cubicBezTo>
                      <a:pt x="245" y="209"/>
                      <a:pt x="263" y="191"/>
                      <a:pt x="286" y="191"/>
                    </a:cubicBezTo>
                    <a:cubicBezTo>
                      <a:pt x="309" y="191"/>
                      <a:pt x="327" y="209"/>
                      <a:pt x="327" y="232"/>
                    </a:cubicBezTo>
                    <a:cubicBezTo>
                      <a:pt x="327" y="323"/>
                      <a:pt x="327" y="323"/>
                      <a:pt x="327" y="323"/>
                    </a:cubicBezTo>
                    <a:cubicBezTo>
                      <a:pt x="333" y="329"/>
                      <a:pt x="348" y="345"/>
                      <a:pt x="353" y="351"/>
                    </a:cubicBezTo>
                    <a:cubicBezTo>
                      <a:pt x="333" y="369"/>
                      <a:pt x="333" y="369"/>
                      <a:pt x="333" y="369"/>
                    </a:cubicBezTo>
                    <a:cubicBezTo>
                      <a:pt x="286" y="315"/>
                      <a:pt x="232" y="287"/>
                      <a:pt x="177" y="287"/>
                    </a:cubicBezTo>
                    <a:cubicBezTo>
                      <a:pt x="121" y="287"/>
                      <a:pt x="67" y="315"/>
                      <a:pt x="20" y="36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51"/>
                      <a:pt x="15" y="333"/>
                      <a:pt x="26" y="323"/>
                    </a:cubicBezTo>
                    <a:moveTo>
                      <a:pt x="53" y="300"/>
                    </a:moveTo>
                    <a:cubicBezTo>
                      <a:pt x="62" y="293"/>
                      <a:pt x="71" y="287"/>
                      <a:pt x="81" y="28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24"/>
                      <a:pt x="75" y="218"/>
                      <a:pt x="67" y="218"/>
                    </a:cubicBezTo>
                    <a:cubicBezTo>
                      <a:pt x="59" y="218"/>
                      <a:pt x="53" y="224"/>
                      <a:pt x="53" y="232"/>
                    </a:cubicBezTo>
                    <a:lnTo>
                      <a:pt x="53" y="300"/>
                    </a:lnTo>
                    <a:close/>
                    <a:moveTo>
                      <a:pt x="163" y="259"/>
                    </a:moveTo>
                    <a:cubicBezTo>
                      <a:pt x="167" y="259"/>
                      <a:pt x="172" y="259"/>
                      <a:pt x="177" y="259"/>
                    </a:cubicBezTo>
                    <a:cubicBezTo>
                      <a:pt x="181" y="259"/>
                      <a:pt x="186" y="259"/>
                      <a:pt x="190" y="260"/>
                    </a:cubicBezTo>
                    <a:cubicBezTo>
                      <a:pt x="190" y="232"/>
                      <a:pt x="190" y="232"/>
                      <a:pt x="190" y="232"/>
                    </a:cubicBezTo>
                    <a:cubicBezTo>
                      <a:pt x="190" y="224"/>
                      <a:pt x="184" y="218"/>
                      <a:pt x="177" y="218"/>
                    </a:cubicBezTo>
                    <a:cubicBezTo>
                      <a:pt x="169" y="218"/>
                      <a:pt x="163" y="224"/>
                      <a:pt x="163" y="232"/>
                    </a:cubicBezTo>
                    <a:lnTo>
                      <a:pt x="163" y="259"/>
                    </a:lnTo>
                    <a:close/>
                    <a:moveTo>
                      <a:pt x="272" y="283"/>
                    </a:moveTo>
                    <a:cubicBezTo>
                      <a:pt x="282" y="288"/>
                      <a:pt x="291" y="294"/>
                      <a:pt x="300" y="300"/>
                    </a:cubicBezTo>
                    <a:cubicBezTo>
                      <a:pt x="300" y="232"/>
                      <a:pt x="300" y="232"/>
                      <a:pt x="300" y="232"/>
                    </a:cubicBezTo>
                    <a:cubicBezTo>
                      <a:pt x="300" y="224"/>
                      <a:pt x="294" y="218"/>
                      <a:pt x="286" y="218"/>
                    </a:cubicBezTo>
                    <a:cubicBezTo>
                      <a:pt x="279" y="218"/>
                      <a:pt x="272" y="224"/>
                      <a:pt x="272" y="232"/>
                    </a:cubicBezTo>
                    <a:lnTo>
                      <a:pt x="272" y="2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0" name="Google Shape;930;p63"/>
              <p:cNvGrpSpPr/>
              <p:nvPr/>
            </p:nvGrpSpPr>
            <p:grpSpPr>
              <a:xfrm>
                <a:off x="4475162" y="2154237"/>
                <a:ext cx="639763" cy="885825"/>
                <a:chOff x="5356225" y="3009901"/>
                <a:chExt cx="639763" cy="885825"/>
              </a:xfrm>
            </p:grpSpPr>
            <p:sp>
              <p:nvSpPr>
                <p:cNvPr id="931" name="Google Shape;931;p63"/>
                <p:cNvSpPr/>
                <p:nvPr/>
              </p:nvSpPr>
              <p:spPr>
                <a:xfrm>
                  <a:off x="5430838" y="3009901"/>
                  <a:ext cx="565150" cy="885825"/>
                </a:xfrm>
                <a:custGeom>
                  <a:rect b="b" l="l" r="r" t="t"/>
                  <a:pathLst>
                    <a:path extrusionOk="0" h="396" w="253">
                      <a:moveTo>
                        <a:pt x="163" y="396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65" y="364"/>
                        <a:pt x="65" y="364"/>
                        <a:pt x="65" y="364"/>
                      </a:cubicBezTo>
                      <a:cubicBezTo>
                        <a:pt x="65" y="330"/>
                        <a:pt x="65" y="330"/>
                        <a:pt x="65" y="330"/>
                      </a:cubicBezTo>
                      <a:cubicBezTo>
                        <a:pt x="48" y="328"/>
                        <a:pt x="31" y="324"/>
                        <a:pt x="16" y="318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45" y="294"/>
                        <a:pt x="63" y="298"/>
                        <a:pt x="82" y="298"/>
                      </a:cubicBezTo>
                      <a:cubicBezTo>
                        <a:pt x="158" y="298"/>
                        <a:pt x="221" y="236"/>
                        <a:pt x="221" y="159"/>
                      </a:cubicBezTo>
                      <a:cubicBezTo>
                        <a:pt x="221" y="101"/>
                        <a:pt x="185" y="51"/>
                        <a:pt x="135" y="31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210" y="26"/>
                        <a:pt x="253" y="87"/>
                        <a:pt x="253" y="159"/>
                      </a:cubicBezTo>
                      <a:cubicBezTo>
                        <a:pt x="253" y="248"/>
                        <a:pt x="185" y="322"/>
                        <a:pt x="98" y="330"/>
                      </a:cubicBezTo>
                      <a:cubicBezTo>
                        <a:pt x="98" y="364"/>
                        <a:pt x="98" y="364"/>
                        <a:pt x="98" y="364"/>
                      </a:cubicBezTo>
                      <a:cubicBezTo>
                        <a:pt x="163" y="364"/>
                        <a:pt x="163" y="364"/>
                        <a:pt x="163" y="364"/>
                      </a:cubicBezTo>
                      <a:lnTo>
                        <a:pt x="163" y="39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63"/>
                <p:cNvSpPr/>
                <p:nvPr/>
              </p:nvSpPr>
              <p:spPr>
                <a:xfrm>
                  <a:off x="5356225" y="3109913"/>
                  <a:ext cx="512763" cy="512763"/>
                </a:xfrm>
                <a:custGeom>
                  <a:rect b="b" l="l" r="r" t="t"/>
                  <a:pathLst>
                    <a:path extrusionOk="0" h="229" w="229">
                      <a:moveTo>
                        <a:pt x="115" y="32"/>
                      </a:moveTo>
                      <a:cubicBezTo>
                        <a:pt x="69" y="32"/>
                        <a:pt x="33" y="69"/>
                        <a:pt x="33" y="114"/>
                      </a:cubicBezTo>
                      <a:cubicBezTo>
                        <a:pt x="33" y="159"/>
                        <a:pt x="69" y="196"/>
                        <a:pt x="115" y="196"/>
                      </a:cubicBezTo>
                      <a:cubicBezTo>
                        <a:pt x="160" y="196"/>
                        <a:pt x="196" y="159"/>
                        <a:pt x="196" y="114"/>
                      </a:cubicBezTo>
                      <a:cubicBezTo>
                        <a:pt x="196" y="69"/>
                        <a:pt x="160" y="32"/>
                        <a:pt x="115" y="32"/>
                      </a:cubicBezTo>
                      <a:moveTo>
                        <a:pt x="115" y="0"/>
                      </a:moveTo>
                      <a:cubicBezTo>
                        <a:pt x="178" y="0"/>
                        <a:pt x="229" y="51"/>
                        <a:pt x="229" y="114"/>
                      </a:cubicBezTo>
                      <a:cubicBezTo>
                        <a:pt x="229" y="177"/>
                        <a:pt x="178" y="229"/>
                        <a:pt x="115" y="229"/>
                      </a:cubicBezTo>
                      <a:cubicBezTo>
                        <a:pt x="51" y="229"/>
                        <a:pt x="0" y="177"/>
                        <a:pt x="0" y="114"/>
                      </a:cubicBezTo>
                      <a:cubicBezTo>
                        <a:pt x="0" y="51"/>
                        <a:pt x="51" y="0"/>
                        <a:pt x="115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3" name="Google Shape;933;p63"/>
              <p:cNvGrpSpPr/>
              <p:nvPr/>
            </p:nvGrpSpPr>
            <p:grpSpPr>
              <a:xfrm>
                <a:off x="6056312" y="2284412"/>
                <a:ext cx="831900" cy="755650"/>
                <a:chOff x="6937375" y="3140076"/>
                <a:chExt cx="831900" cy="755650"/>
              </a:xfrm>
            </p:grpSpPr>
            <p:sp>
              <p:nvSpPr>
                <p:cNvPr id="934" name="Google Shape;934;p63"/>
                <p:cNvSpPr/>
                <p:nvPr/>
              </p:nvSpPr>
              <p:spPr>
                <a:xfrm>
                  <a:off x="6937375" y="3140076"/>
                  <a:ext cx="831850" cy="604838"/>
                </a:xfrm>
                <a:custGeom>
                  <a:rect b="b" l="l" r="r" t="t"/>
                  <a:pathLst>
                    <a:path extrusionOk="0" h="271" w="372">
                      <a:moveTo>
                        <a:pt x="51" y="34"/>
                      </a:moveTo>
                      <a:cubicBezTo>
                        <a:pt x="41" y="34"/>
                        <a:pt x="34" y="41"/>
                        <a:pt x="34" y="51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9"/>
                        <a:pt x="41" y="237"/>
                        <a:pt x="51" y="237"/>
                      </a:cubicBezTo>
                      <a:cubicBezTo>
                        <a:pt x="321" y="237"/>
                        <a:pt x="321" y="237"/>
                        <a:pt x="321" y="237"/>
                      </a:cubicBezTo>
                      <a:cubicBezTo>
                        <a:pt x="331" y="237"/>
                        <a:pt x="338" y="229"/>
                        <a:pt x="338" y="220"/>
                      </a:cubicBezTo>
                      <a:cubicBezTo>
                        <a:pt x="338" y="51"/>
                        <a:pt x="338" y="51"/>
                        <a:pt x="338" y="51"/>
                      </a:cubicBezTo>
                      <a:cubicBezTo>
                        <a:pt x="338" y="41"/>
                        <a:pt x="331" y="34"/>
                        <a:pt x="321" y="34"/>
                      </a:cubicBezTo>
                      <a:lnTo>
                        <a:pt x="51" y="34"/>
                      </a:lnTo>
                      <a:close/>
                      <a:moveTo>
                        <a:pt x="51" y="0"/>
                      </a:moveTo>
                      <a:cubicBezTo>
                        <a:pt x="321" y="0"/>
                        <a:pt x="321" y="0"/>
                        <a:pt x="321" y="0"/>
                      </a:cubicBezTo>
                      <a:cubicBezTo>
                        <a:pt x="349" y="0"/>
                        <a:pt x="372" y="23"/>
                        <a:pt x="372" y="51"/>
                      </a:cubicBezTo>
                      <a:cubicBezTo>
                        <a:pt x="372" y="220"/>
                        <a:pt x="372" y="220"/>
                        <a:pt x="372" y="220"/>
                      </a:cubicBezTo>
                      <a:cubicBezTo>
                        <a:pt x="372" y="248"/>
                        <a:pt x="349" y="271"/>
                        <a:pt x="321" y="271"/>
                      </a:cubicBezTo>
                      <a:cubicBezTo>
                        <a:pt x="51" y="271"/>
                        <a:pt x="51" y="271"/>
                        <a:pt x="51" y="271"/>
                      </a:cubicBezTo>
                      <a:cubicBezTo>
                        <a:pt x="23" y="271"/>
                        <a:pt x="0" y="248"/>
                        <a:pt x="0" y="22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63"/>
                <p:cNvSpPr/>
                <p:nvPr/>
              </p:nvSpPr>
              <p:spPr>
                <a:xfrm>
                  <a:off x="6937375" y="3819526"/>
                  <a:ext cx="831900" cy="76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u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36" name="Google Shape;936;p63"/>
                <p:cNvSpPr/>
                <p:nvPr/>
              </p:nvSpPr>
              <p:spPr>
                <a:xfrm>
                  <a:off x="7112000" y="3295651"/>
                  <a:ext cx="528638" cy="295275"/>
                </a:xfrm>
                <a:custGeom>
                  <a:rect b="b" l="l" r="r" t="t"/>
                  <a:pathLst>
                    <a:path extrusionOk="0" h="132" w="237">
                      <a:moveTo>
                        <a:pt x="36" y="100"/>
                      </a:moveTo>
                      <a:cubicBezTo>
                        <a:pt x="174" y="100"/>
                        <a:pt x="174" y="100"/>
                        <a:pt x="174" y="100"/>
                      </a:cubicBezTo>
                      <a:cubicBezTo>
                        <a:pt x="190" y="87"/>
                        <a:pt x="175" y="57"/>
                        <a:pt x="150" y="67"/>
                      </a:cubicBezTo>
                      <a:cubicBezTo>
                        <a:pt x="149" y="67"/>
                        <a:pt x="148" y="68"/>
                        <a:pt x="147" y="69"/>
                      </a:cubicBezTo>
                      <a:cubicBezTo>
                        <a:pt x="146" y="70"/>
                        <a:pt x="142" y="70"/>
                        <a:pt x="143" y="66"/>
                      </a:cubicBezTo>
                      <a:cubicBezTo>
                        <a:pt x="143" y="63"/>
                        <a:pt x="144" y="61"/>
                        <a:pt x="144" y="59"/>
                      </a:cubicBezTo>
                      <a:cubicBezTo>
                        <a:pt x="144" y="44"/>
                        <a:pt x="131" y="31"/>
                        <a:pt x="115" y="32"/>
                      </a:cubicBezTo>
                      <a:cubicBezTo>
                        <a:pt x="99" y="32"/>
                        <a:pt x="90" y="44"/>
                        <a:pt x="88" y="52"/>
                      </a:cubicBezTo>
                      <a:cubicBezTo>
                        <a:pt x="87" y="55"/>
                        <a:pt x="87" y="58"/>
                        <a:pt x="87" y="61"/>
                      </a:cubicBezTo>
                      <a:cubicBezTo>
                        <a:pt x="88" y="66"/>
                        <a:pt x="83" y="65"/>
                        <a:pt x="81" y="63"/>
                      </a:cubicBezTo>
                      <a:cubicBezTo>
                        <a:pt x="79" y="62"/>
                        <a:pt x="77" y="60"/>
                        <a:pt x="75" y="59"/>
                      </a:cubicBezTo>
                      <a:cubicBezTo>
                        <a:pt x="48" y="46"/>
                        <a:pt x="32" y="67"/>
                        <a:pt x="32" y="83"/>
                      </a:cubicBezTo>
                      <a:cubicBezTo>
                        <a:pt x="32" y="91"/>
                        <a:pt x="34" y="97"/>
                        <a:pt x="36" y="100"/>
                      </a:cubicBezTo>
                      <a:moveTo>
                        <a:pt x="127" y="3"/>
                      </a:moveTo>
                      <a:cubicBezTo>
                        <a:pt x="143" y="6"/>
                        <a:pt x="161" y="19"/>
                        <a:pt x="168" y="37"/>
                      </a:cubicBezTo>
                      <a:cubicBezTo>
                        <a:pt x="237" y="45"/>
                        <a:pt x="218" y="130"/>
                        <a:pt x="179" y="132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9" y="132"/>
                        <a:pt x="0" y="96"/>
                        <a:pt x="0" y="83"/>
                      </a:cubicBezTo>
                      <a:cubicBezTo>
                        <a:pt x="0" y="55"/>
                        <a:pt x="27" y="15"/>
                        <a:pt x="72" y="26"/>
                      </a:cubicBezTo>
                      <a:cubicBezTo>
                        <a:pt x="82" y="7"/>
                        <a:pt x="109" y="0"/>
                        <a:pt x="127" y="3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7" name="Google Shape;937;p63"/>
              <p:cNvGrpSpPr/>
              <p:nvPr/>
            </p:nvGrpSpPr>
            <p:grpSpPr>
              <a:xfrm>
                <a:off x="931862" y="2209799"/>
                <a:ext cx="871538" cy="830263"/>
                <a:chOff x="1812925" y="3065463"/>
                <a:chExt cx="871538" cy="830263"/>
              </a:xfrm>
            </p:grpSpPr>
            <p:sp>
              <p:nvSpPr>
                <p:cNvPr id="938" name="Google Shape;938;p63"/>
                <p:cNvSpPr/>
                <p:nvPr/>
              </p:nvSpPr>
              <p:spPr>
                <a:xfrm>
                  <a:off x="2000250" y="3438526"/>
                  <a:ext cx="338138" cy="457200"/>
                </a:xfrm>
                <a:custGeom>
                  <a:rect b="b" l="l" r="r" t="t"/>
                  <a:pathLst>
                    <a:path extrusionOk="0" h="288" w="213">
                      <a:moveTo>
                        <a:pt x="0" y="167"/>
                      </a:moveTo>
                      <a:lnTo>
                        <a:pt x="44" y="167"/>
                      </a:lnTo>
                      <a:lnTo>
                        <a:pt x="44" y="209"/>
                      </a:lnTo>
                      <a:lnTo>
                        <a:pt x="109" y="144"/>
                      </a:lnTo>
                      <a:lnTo>
                        <a:pt x="69" y="105"/>
                      </a:lnTo>
                      <a:lnTo>
                        <a:pt x="178" y="0"/>
                      </a:lnTo>
                      <a:lnTo>
                        <a:pt x="213" y="36"/>
                      </a:lnTo>
                      <a:lnTo>
                        <a:pt x="140" y="106"/>
                      </a:lnTo>
                      <a:lnTo>
                        <a:pt x="179" y="144"/>
                      </a:lnTo>
                      <a:lnTo>
                        <a:pt x="79" y="244"/>
                      </a:lnTo>
                      <a:lnTo>
                        <a:pt x="121" y="244"/>
                      </a:lnTo>
                      <a:lnTo>
                        <a:pt x="121" y="288"/>
                      </a:lnTo>
                      <a:lnTo>
                        <a:pt x="0" y="288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63"/>
                <p:cNvSpPr/>
                <p:nvPr/>
              </p:nvSpPr>
              <p:spPr>
                <a:xfrm>
                  <a:off x="1812925" y="3065463"/>
                  <a:ext cx="871538" cy="771525"/>
                </a:xfrm>
                <a:custGeom>
                  <a:rect b="b" l="l" r="r" t="t"/>
                  <a:pathLst>
                    <a:path extrusionOk="0" h="345" w="390">
                      <a:moveTo>
                        <a:pt x="127" y="212"/>
                      </a:move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91" y="177"/>
                        <a:pt x="91" y="177"/>
                        <a:pt x="91" y="177"/>
                      </a:cubicBezTo>
                      <a:cubicBezTo>
                        <a:pt x="94" y="161"/>
                        <a:pt x="100" y="147"/>
                        <a:pt x="109" y="134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69" y="45"/>
                        <a:pt x="69" y="45"/>
                        <a:pt x="69" y="45"/>
                      </a:cubicBezTo>
                      <a:cubicBezTo>
                        <a:pt x="133" y="109"/>
                        <a:pt x="133" y="109"/>
                        <a:pt x="133" y="109"/>
                      </a:cubicBezTo>
                      <a:cubicBezTo>
                        <a:pt x="146" y="100"/>
                        <a:pt x="161" y="93"/>
                        <a:pt x="178" y="9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90"/>
                        <a:pt x="213" y="90"/>
                        <a:pt x="213" y="90"/>
                      </a:cubicBezTo>
                      <a:cubicBezTo>
                        <a:pt x="231" y="93"/>
                        <a:pt x="247" y="100"/>
                        <a:pt x="261" y="111"/>
                      </a:cubicBezTo>
                      <a:cubicBezTo>
                        <a:pt x="324" y="48"/>
                        <a:pt x="324" y="48"/>
                        <a:pt x="324" y="48"/>
                      </a:cubicBezTo>
                      <a:cubicBezTo>
                        <a:pt x="349" y="73"/>
                        <a:pt x="349" y="73"/>
                        <a:pt x="349" y="73"/>
                      </a:cubicBezTo>
                      <a:cubicBezTo>
                        <a:pt x="285" y="137"/>
                        <a:pt x="285" y="137"/>
                        <a:pt x="285" y="137"/>
                      </a:cubicBezTo>
                      <a:cubicBezTo>
                        <a:pt x="292" y="149"/>
                        <a:pt x="298" y="163"/>
                        <a:pt x="300" y="177"/>
                      </a:cubicBezTo>
                      <a:cubicBezTo>
                        <a:pt x="390" y="177"/>
                        <a:pt x="390" y="177"/>
                        <a:pt x="390" y="177"/>
                      </a:cubicBezTo>
                      <a:cubicBezTo>
                        <a:pt x="390" y="213"/>
                        <a:pt x="390" y="213"/>
                        <a:pt x="390" y="213"/>
                      </a:cubicBezTo>
                      <a:cubicBezTo>
                        <a:pt x="300" y="213"/>
                        <a:pt x="300" y="213"/>
                        <a:pt x="300" y="213"/>
                      </a:cubicBezTo>
                      <a:cubicBezTo>
                        <a:pt x="297" y="229"/>
                        <a:pt x="291" y="244"/>
                        <a:pt x="281" y="257"/>
                      </a:cubicBezTo>
                      <a:cubicBezTo>
                        <a:pt x="344" y="320"/>
                        <a:pt x="344" y="320"/>
                        <a:pt x="344" y="320"/>
                      </a:cubicBezTo>
                      <a:cubicBezTo>
                        <a:pt x="319" y="345"/>
                        <a:pt x="319" y="345"/>
                        <a:pt x="319" y="345"/>
                      </a:cubicBezTo>
                      <a:cubicBezTo>
                        <a:pt x="256" y="282"/>
                        <a:pt x="256" y="282"/>
                        <a:pt x="256" y="282"/>
                      </a:cubicBezTo>
                      <a:cubicBezTo>
                        <a:pt x="256" y="282"/>
                        <a:pt x="251" y="277"/>
                        <a:pt x="245" y="271"/>
                      </a:cubicBezTo>
                      <a:cubicBezTo>
                        <a:pt x="245" y="270"/>
                        <a:pt x="245" y="270"/>
                        <a:pt x="244" y="270"/>
                      </a:cubicBezTo>
                      <a:cubicBezTo>
                        <a:pt x="238" y="263"/>
                        <a:pt x="231" y="256"/>
                        <a:pt x="231" y="257"/>
                      </a:cubicBezTo>
                      <a:cubicBezTo>
                        <a:pt x="235" y="253"/>
                        <a:pt x="235" y="253"/>
                        <a:pt x="235" y="253"/>
                      </a:cubicBezTo>
                      <a:cubicBezTo>
                        <a:pt x="254" y="241"/>
                        <a:pt x="266" y="219"/>
                        <a:pt x="266" y="195"/>
                      </a:cubicBezTo>
                      <a:cubicBezTo>
                        <a:pt x="266" y="156"/>
                        <a:pt x="235" y="124"/>
                        <a:pt x="196" y="124"/>
                      </a:cubicBezTo>
                      <a:cubicBezTo>
                        <a:pt x="157" y="124"/>
                        <a:pt x="125" y="156"/>
                        <a:pt x="125" y="195"/>
                      </a:cubicBezTo>
                      <a:cubicBezTo>
                        <a:pt x="125" y="203"/>
                        <a:pt x="127" y="212"/>
                        <a:pt x="127" y="21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0" name="Google Shape;940;p63"/>
            <p:cNvSpPr/>
            <p:nvPr/>
          </p:nvSpPr>
          <p:spPr>
            <a:xfrm>
              <a:off x="4843463" y="0"/>
              <a:ext cx="15255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76B9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1" name="Google Shape;941;p63"/>
          <p:cNvSpPr txBox="1"/>
          <p:nvPr>
            <p:ph idx="4294967295" type="sldNum"/>
          </p:nvPr>
        </p:nvSpPr>
        <p:spPr>
          <a:xfrm>
            <a:off x="54000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35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4"/>
          <p:cNvSpPr txBox="1"/>
          <p:nvPr>
            <p:ph idx="1" type="body"/>
          </p:nvPr>
        </p:nvSpPr>
        <p:spPr>
          <a:xfrm>
            <a:off x="540000" y="997200"/>
            <a:ext cx="76896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de-DE" sz="1400">
                <a:solidFill>
                  <a:schemeClr val="hlink"/>
                </a:solidFill>
              </a:rPr>
              <a:t>Beispiel</a:t>
            </a:r>
            <a:endParaRPr sz="1400">
              <a:solidFill>
                <a:schemeClr val="hlink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B900"/>
              </a:buClr>
              <a:buSzPts val="1400"/>
              <a:buChar char="○"/>
            </a:pPr>
            <a:r>
              <a:rPr lang="de-DE" sz="1400">
                <a:solidFill>
                  <a:schemeClr val="hlink"/>
                </a:solidFill>
              </a:rPr>
              <a:t>Besucher (visitors) sollen über die API ihren </a:t>
            </a:r>
            <a:r>
              <a:rPr i="1" lang="de-DE" sz="1400">
                <a:solidFill>
                  <a:schemeClr val="hlink"/>
                </a:solidFill>
              </a:rPr>
              <a:t>Namen</a:t>
            </a:r>
            <a:r>
              <a:rPr lang="de-DE" sz="1400">
                <a:solidFill>
                  <a:schemeClr val="hlink"/>
                </a:solidFill>
              </a:rPr>
              <a:t> als auch eine </a:t>
            </a:r>
            <a:r>
              <a:rPr i="1" lang="de-DE" sz="1400">
                <a:solidFill>
                  <a:schemeClr val="hlink"/>
                </a:solidFill>
              </a:rPr>
              <a:t>Nachricht </a:t>
            </a:r>
            <a:r>
              <a:rPr lang="de-DE" sz="1400">
                <a:solidFill>
                  <a:schemeClr val="hlink"/>
                </a:solidFill>
              </a:rPr>
              <a:t>hinterlassen können, zudem soll es einen Zeitstempel geben (letzte Interaktion)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HTTP-Methoden mit denen die CRUD-Operationen implementiert sind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B900"/>
              </a:buClr>
              <a:buSzPts val="1400"/>
              <a:buChar char="○"/>
            </a:pPr>
            <a:r>
              <a:rPr lang="de-DE" sz="1400"/>
              <a:t>Create ⇒ POST, Read ⇒ GET</a:t>
            </a:r>
            <a:r>
              <a:rPr lang="de-DE" sz="1400">
                <a:solidFill>
                  <a:schemeClr val="hlink"/>
                </a:solidFill>
              </a:rPr>
              <a:t>, Update ⇒ PATCH, Dele</a:t>
            </a:r>
            <a:r>
              <a:rPr lang="de-DE" sz="1400"/>
              <a:t>te ⇒ DELETE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de-DE" sz="1400">
                <a:solidFill>
                  <a:schemeClr val="hlink"/>
                </a:solidFill>
              </a:rPr>
              <a:t>Bestandteile</a:t>
            </a:r>
            <a:endParaRPr sz="1400">
              <a:solidFill>
                <a:schemeClr val="hlink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>
                <a:solidFill>
                  <a:schemeClr val="hlink"/>
                </a:solidFill>
              </a:rPr>
              <a:t>Node.js</a:t>
            </a:r>
            <a:r>
              <a:rPr lang="de-DE" sz="1400"/>
              <a:t> (Laufzeitumgebung)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Express (Framework für Webanwendungen in node.js)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Dateistruktur und Abhängigkeiten</a:t>
            </a:r>
            <a:endParaRPr sz="1400"/>
          </a:p>
        </p:txBody>
      </p:sp>
      <p:sp>
        <p:nvSpPr>
          <p:cNvPr id="947" name="Google Shape;947;p64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Übersicht </a:t>
            </a:r>
            <a:endParaRPr/>
          </a:p>
        </p:txBody>
      </p:sp>
      <p:pic>
        <p:nvPicPr>
          <p:cNvPr id="948" name="Google Shape;948;p64"/>
          <p:cNvPicPr preferRelativeResize="0"/>
          <p:nvPr/>
        </p:nvPicPr>
        <p:blipFill rotWithShape="1">
          <a:blip r:embed="rId3">
            <a:alphaModFix/>
          </a:blip>
          <a:srcRect b="3877" l="0" r="0" t="3124"/>
          <a:stretch/>
        </p:blipFill>
        <p:spPr>
          <a:xfrm>
            <a:off x="626388" y="3844866"/>
            <a:ext cx="7891226" cy="7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64"/>
          <p:cNvSpPr txBox="1"/>
          <p:nvPr>
            <p:ph idx="12" type="sldNum"/>
          </p:nvPr>
        </p:nvSpPr>
        <p:spPr>
          <a:xfrm>
            <a:off x="54000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36</a:t>
            </a:r>
            <a:endParaRPr/>
          </a:p>
        </p:txBody>
      </p:sp>
      <p:sp>
        <p:nvSpPr>
          <p:cNvPr id="950" name="Google Shape;950;p64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rgbClr val="787878"/>
                </a:solidFill>
              </a:rPr>
              <a:t>Finn Kruse 590399 | Implementierung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65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server.js </a:t>
            </a:r>
            <a:endParaRPr/>
          </a:p>
        </p:txBody>
      </p:sp>
      <p:sp>
        <p:nvSpPr>
          <p:cNvPr id="956" name="Google Shape;956;p65"/>
          <p:cNvSpPr txBox="1"/>
          <p:nvPr>
            <p:ph idx="12" type="sldNum"/>
          </p:nvPr>
        </p:nvSpPr>
        <p:spPr>
          <a:xfrm>
            <a:off x="54000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37</a:t>
            </a:r>
            <a:endParaRPr/>
          </a:p>
        </p:txBody>
      </p:sp>
      <p:sp>
        <p:nvSpPr>
          <p:cNvPr id="957" name="Google Shape;957;p65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de-DE">
                <a:solidFill>
                  <a:srgbClr val="787878"/>
                </a:solidFill>
              </a:rPr>
              <a:t>Finn Kruse 590399 | Implementierung</a:t>
            </a:r>
            <a:endParaRPr b="1"/>
          </a:p>
        </p:txBody>
      </p:sp>
      <p:pic>
        <p:nvPicPr>
          <p:cNvPr id="958" name="Google Shape;958;p65" title="ser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25" y="305162"/>
            <a:ext cx="3600000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65"/>
          <p:cNvSpPr txBox="1"/>
          <p:nvPr>
            <p:ph idx="1" type="body"/>
          </p:nvPr>
        </p:nvSpPr>
        <p:spPr>
          <a:xfrm>
            <a:off x="540000" y="997200"/>
            <a:ext cx="62829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Abhängigkeit </a:t>
            </a:r>
            <a:r>
              <a:rPr b="1" lang="de-DE" sz="1400"/>
              <a:t>http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von node.js bereitgestellt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handhabt HTTP-Anfragen (als Server)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Abhängigkeit </a:t>
            </a:r>
            <a:r>
              <a:rPr b="1" lang="de-DE" sz="1400"/>
              <a:t>./app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eigene Express Webanwendung </a:t>
            </a:r>
            <a:r>
              <a:rPr lang="de-DE" sz="1400"/>
              <a:t>(s. nächste Folie)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wird bei dem HTTP-Server als </a:t>
            </a:r>
            <a:r>
              <a:rPr i="1" lang="de-DE" sz="1400"/>
              <a:t>requestListener</a:t>
            </a:r>
            <a:r>
              <a:rPr lang="de-DE" sz="1400"/>
              <a:t> eingebunden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Anfragen werden weitergegeben (HTTP-Server → </a:t>
            </a:r>
            <a:r>
              <a:rPr i="1" lang="de-DE" sz="1400"/>
              <a:t>app</a:t>
            </a:r>
            <a:r>
              <a:rPr lang="de-DE" sz="1400"/>
              <a:t>)</a:t>
            </a:r>
            <a:br>
              <a:rPr lang="de-DE" sz="1400"/>
            </a:b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wird mit node im Terminal ausgeführt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-DE" sz="1400"/>
              <a:t>&gt; node server.js</a:t>
            </a:r>
            <a:endParaRPr i="1" sz="1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66"/>
          <p:cNvSpPr txBox="1"/>
          <p:nvPr>
            <p:ph idx="1" type="body"/>
          </p:nvPr>
        </p:nvSpPr>
        <p:spPr>
          <a:xfrm>
            <a:off x="540000" y="997200"/>
            <a:ext cx="84237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Abhängigkeit </a:t>
            </a:r>
            <a:r>
              <a:rPr b="1" lang="de-DE" sz="1400"/>
              <a:t>express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-DE" sz="1400"/>
              <a:t>app</a:t>
            </a:r>
            <a:r>
              <a:rPr lang="de-DE" sz="1400"/>
              <a:t> repräsentiert Webanwendung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Abhängigkeit </a:t>
            </a:r>
            <a:r>
              <a:rPr b="1" lang="de-DE" sz="1400"/>
              <a:t>./visitors.router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eigener Express </a:t>
            </a:r>
            <a:r>
              <a:rPr i="1" lang="de-DE" sz="1400"/>
              <a:t>router</a:t>
            </a:r>
            <a:r>
              <a:rPr lang="de-DE" sz="1400"/>
              <a:t> </a:t>
            </a:r>
            <a:r>
              <a:rPr lang="de-DE" sz="1400"/>
              <a:t>(s. nächste Folie)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Middleware </a:t>
            </a:r>
            <a:r>
              <a:rPr b="1" lang="de-DE" sz="1400"/>
              <a:t>app.use(...)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Funktionen die bei einer Anfrage</a:t>
            </a:r>
            <a:br>
              <a:rPr lang="de-DE" sz="1400"/>
            </a:br>
            <a:r>
              <a:rPr lang="de-DE" sz="1400"/>
              <a:t>nacheinander aufgerufen werden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Zugriff auf </a:t>
            </a:r>
            <a:r>
              <a:rPr i="1" lang="de-DE" sz="1400"/>
              <a:t>err</a:t>
            </a:r>
            <a:r>
              <a:rPr lang="de-DE" sz="1400"/>
              <a:t> (Error), </a:t>
            </a:r>
            <a:r>
              <a:rPr i="1" lang="de-DE" sz="1400"/>
              <a:t>req</a:t>
            </a:r>
            <a:r>
              <a:rPr lang="de-DE" sz="1400"/>
              <a:t> (Anfrage), </a:t>
            </a:r>
            <a:r>
              <a:rPr i="1" lang="de-DE" sz="1400"/>
              <a:t>res</a:t>
            </a:r>
            <a:r>
              <a:rPr lang="de-DE" sz="1400"/>
              <a:t> (Antwort), </a:t>
            </a:r>
            <a:r>
              <a:rPr i="1" lang="de-DE" sz="1400"/>
              <a:t>next</a:t>
            </a:r>
            <a:r>
              <a:rPr lang="de-DE" sz="1400"/>
              <a:t> (nächste Middleware)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kann an einen bestimmten Pfad gebunden werden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Export </a:t>
            </a:r>
            <a:r>
              <a:rPr b="1" lang="de-DE" sz="1400"/>
              <a:t>app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bei Einbindung wird </a:t>
            </a:r>
            <a:r>
              <a:rPr i="1" lang="de-DE" sz="1400"/>
              <a:t>app</a:t>
            </a:r>
            <a:r>
              <a:rPr lang="de-DE" sz="1400"/>
              <a:t> zur Verfügung gestellt</a:t>
            </a:r>
            <a:endParaRPr sz="1400"/>
          </a:p>
        </p:txBody>
      </p:sp>
      <p:sp>
        <p:nvSpPr>
          <p:cNvPr id="965" name="Google Shape;965;p66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app.js</a:t>
            </a:r>
            <a:endParaRPr/>
          </a:p>
        </p:txBody>
      </p:sp>
      <p:pic>
        <p:nvPicPr>
          <p:cNvPr id="966" name="Google Shape;966;p66" title="ap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34" y="305150"/>
            <a:ext cx="3600000" cy="26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66"/>
          <p:cNvSpPr txBox="1"/>
          <p:nvPr>
            <p:ph idx="12" type="sldNum"/>
          </p:nvPr>
        </p:nvSpPr>
        <p:spPr>
          <a:xfrm>
            <a:off x="54000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38</a:t>
            </a:r>
            <a:endParaRPr/>
          </a:p>
        </p:txBody>
      </p:sp>
      <p:sp>
        <p:nvSpPr>
          <p:cNvPr id="968" name="Google Shape;968;p66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rgbClr val="787878"/>
                </a:solidFill>
              </a:rPr>
              <a:t>Finn Kruse 590399 | Implementierung</a:t>
            </a:r>
            <a:endParaRPr b="1"/>
          </a:p>
        </p:txBody>
      </p:sp>
      <p:pic>
        <p:nvPicPr>
          <p:cNvPr id="969" name="Google Shape;969;p66"/>
          <p:cNvPicPr preferRelativeResize="0"/>
          <p:nvPr/>
        </p:nvPicPr>
        <p:blipFill rotWithShape="1">
          <a:blip r:embed="rId4">
            <a:alphaModFix/>
          </a:blip>
          <a:srcRect b="38256" l="0" r="0" t="0"/>
          <a:stretch/>
        </p:blipFill>
        <p:spPr>
          <a:xfrm>
            <a:off x="7184739" y="3513725"/>
            <a:ext cx="1342725" cy="95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531" y="3513721"/>
            <a:ext cx="1345431" cy="154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7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visitors.router.js</a:t>
            </a:r>
            <a:endParaRPr/>
          </a:p>
        </p:txBody>
      </p:sp>
      <p:pic>
        <p:nvPicPr>
          <p:cNvPr id="976" name="Google Shape;97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25" y="305147"/>
            <a:ext cx="3600000" cy="26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67"/>
          <p:cNvSpPr txBox="1"/>
          <p:nvPr>
            <p:ph idx="12" type="sldNum"/>
          </p:nvPr>
        </p:nvSpPr>
        <p:spPr>
          <a:xfrm>
            <a:off x="54000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39</a:t>
            </a:r>
            <a:endParaRPr/>
          </a:p>
        </p:txBody>
      </p:sp>
      <p:sp>
        <p:nvSpPr>
          <p:cNvPr id="978" name="Google Shape;978;p67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rgbClr val="787878"/>
                </a:solidFill>
              </a:rPr>
              <a:t>Finn Kruse 590399 | Implementierung</a:t>
            </a:r>
            <a:endParaRPr b="1"/>
          </a:p>
        </p:txBody>
      </p:sp>
      <p:sp>
        <p:nvSpPr>
          <p:cNvPr id="979" name="Google Shape;979;p67"/>
          <p:cNvSpPr txBox="1"/>
          <p:nvPr>
            <p:ph idx="1" type="body"/>
          </p:nvPr>
        </p:nvSpPr>
        <p:spPr>
          <a:xfrm>
            <a:off x="540000" y="997200"/>
            <a:ext cx="82452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Express </a:t>
            </a:r>
            <a:r>
              <a:rPr b="1" lang="de-DE" sz="1400"/>
              <a:t>router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bündelt eine Menge an routen </a:t>
            </a:r>
            <a:r>
              <a:rPr lang="de-DE" sz="1400"/>
              <a:t>für einen</a:t>
            </a:r>
            <a:br>
              <a:rPr lang="de-DE" sz="1400"/>
            </a:br>
            <a:r>
              <a:rPr lang="de-DE" sz="1400"/>
              <a:t>bestimmten Teil der Webanwendung</a:t>
            </a:r>
            <a:br>
              <a:rPr lang="de-DE" sz="1400"/>
            </a:br>
            <a:r>
              <a:rPr lang="de-DE" sz="1400"/>
              <a:t>(Änderbarkeit, Separation of Concerns)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Abhängigkeit </a:t>
            </a:r>
            <a:r>
              <a:rPr b="1" lang="de-DE" sz="1400"/>
              <a:t>./visitors.store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eigenes Datenmodell (s. nächste Folie)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Routen anlegen durch </a:t>
            </a:r>
            <a:r>
              <a:rPr b="1" lang="de-DE" sz="1400"/>
              <a:t>router.METHODE(...)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eigene Funktionen die abhängig von HTTP-Methode und Pfad aufgerufen werden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de-DE" sz="1400"/>
              <a:t>:id</a:t>
            </a:r>
            <a:r>
              <a:rPr lang="de-DE" sz="1400"/>
              <a:t> als dynamischer Parameter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Export </a:t>
            </a:r>
            <a:r>
              <a:rPr b="1" lang="de-DE" sz="1400"/>
              <a:t>router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bei Einbindung wird </a:t>
            </a:r>
            <a:r>
              <a:rPr i="1" lang="de-DE" sz="1400"/>
              <a:t>router</a:t>
            </a:r>
            <a:r>
              <a:rPr lang="de-DE" sz="1400"/>
              <a:t> zur Verfügung gestellt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de-DE"/>
              <a:t>Was ist REST</a:t>
            </a:r>
            <a:endParaRPr sz="2800"/>
          </a:p>
        </p:txBody>
      </p:sp>
      <p:sp>
        <p:nvSpPr>
          <p:cNvPr id="251" name="Google Shape;251;p32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52" name="Google Shape;252;p32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Was ist REST</a:t>
            </a:r>
            <a:endParaRPr/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•Entworfen von Roy Thomas Fielding (Dissertation, 2000)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•Architekturstil für verteilte Webanwendungen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300"/>
              <a:t>•Fokus auf Skalierbarkeit, Separation of Concerns und Statelessness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136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“REST is a coordinated set of architectural constraints that attempts to minimize</a:t>
            </a:r>
            <a:endParaRPr sz="1300"/>
          </a:p>
          <a:p>
            <a:pPr indent="0" lvl="0" marL="136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latency and network communication while at the same time maximizing the independence</a:t>
            </a:r>
            <a:endParaRPr sz="1300"/>
          </a:p>
          <a:p>
            <a:pPr indent="0" lvl="0" marL="136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and scalability of component implementations. This is achieved by placing constraints on</a:t>
            </a:r>
            <a:endParaRPr sz="1300"/>
          </a:p>
          <a:p>
            <a:pPr indent="0" lvl="0" marL="136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/>
              <a:t>connector semantics where other styles have focused on component semantics”</a:t>
            </a:r>
            <a:endParaRPr sz="1300"/>
          </a:p>
          <a:p>
            <a:pPr indent="0" lvl="0" marL="136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/>
              <a:t>[</a:t>
            </a:r>
            <a:r>
              <a:rPr lang="de-DE" sz="1500"/>
              <a:t>Fielding (2000) Architectural Styles and the Design of Network-based Software Architectures S.148</a:t>
            </a:r>
            <a:r>
              <a:rPr lang="de-DE" sz="1300"/>
              <a:t>]</a:t>
            </a:r>
            <a:endParaRPr sz="13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8"/>
          <p:cNvSpPr txBox="1"/>
          <p:nvPr>
            <p:ph idx="1" type="body"/>
          </p:nvPr>
        </p:nvSpPr>
        <p:spPr>
          <a:xfrm>
            <a:off x="540000" y="997200"/>
            <a:ext cx="48105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keine Abhängigkeiten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In-Memory-Datenmodell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simuliert Datenbank (ähnliche Schnittstelle)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einzigartige ID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speichert Besucher in </a:t>
            </a:r>
            <a:r>
              <a:rPr i="1" lang="de-DE" sz="1400"/>
              <a:t>visitors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 sz="1400"/>
              <a:t>Export </a:t>
            </a:r>
            <a:r>
              <a:rPr b="1" lang="de-DE" sz="1400"/>
              <a:t>isValid…, get…, create, update, remove</a:t>
            </a:r>
            <a:endParaRPr b="1"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400"/>
              <a:t>bei Einbindung werden die definierten Funktionen bereitgestellt</a:t>
            </a:r>
            <a:endParaRPr sz="1400"/>
          </a:p>
        </p:txBody>
      </p:sp>
      <p:sp>
        <p:nvSpPr>
          <p:cNvPr id="985" name="Google Shape;985;p68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visitors.store.js</a:t>
            </a:r>
            <a:endParaRPr/>
          </a:p>
        </p:txBody>
      </p:sp>
      <p:pic>
        <p:nvPicPr>
          <p:cNvPr id="986" name="Google Shape;986;p68" title="visitors.sto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14" y="305150"/>
            <a:ext cx="3600000" cy="4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68"/>
          <p:cNvSpPr txBox="1"/>
          <p:nvPr>
            <p:ph idx="12" type="sldNum"/>
          </p:nvPr>
        </p:nvSpPr>
        <p:spPr>
          <a:xfrm>
            <a:off x="54000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40</a:t>
            </a:r>
            <a:endParaRPr/>
          </a:p>
        </p:txBody>
      </p:sp>
      <p:sp>
        <p:nvSpPr>
          <p:cNvPr id="988" name="Google Shape;988;p68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rgbClr val="787878"/>
                </a:solidFill>
              </a:rPr>
              <a:t>Finn Kruse 590399 | Implementierung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69"/>
          <p:cNvSpPr txBox="1"/>
          <p:nvPr>
            <p:ph type="title"/>
          </p:nvPr>
        </p:nvSpPr>
        <p:spPr>
          <a:xfrm>
            <a:off x="539750" y="1011286"/>
            <a:ext cx="649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de-DE"/>
              <a:t>Weiterführende Informationen</a:t>
            </a:r>
            <a:endParaRPr/>
          </a:p>
        </p:txBody>
      </p:sp>
      <p:sp>
        <p:nvSpPr>
          <p:cNvPr id="994" name="Google Shape;994;p69"/>
          <p:cNvSpPr txBox="1"/>
          <p:nvPr>
            <p:ph idx="2" type="body"/>
          </p:nvPr>
        </p:nvSpPr>
        <p:spPr>
          <a:xfrm>
            <a:off x="539750" y="2868600"/>
            <a:ext cx="76020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marR="0" rtl="0" algn="l">
              <a:lnSpc>
                <a:spcPct val="138888"/>
              </a:lnSpc>
              <a:spcBef>
                <a:spcPts val="550"/>
              </a:spcBef>
              <a:spcAft>
                <a:spcPts val="0"/>
              </a:spcAft>
              <a:buSzPts val="1500"/>
              <a:buChar char="●"/>
            </a:pPr>
            <a:r>
              <a:rPr lang="de-DE" sz="1500"/>
              <a:t>node.js Dokumentation</a:t>
            </a:r>
            <a:endParaRPr sz="1500"/>
          </a:p>
          <a:p>
            <a:pPr indent="-323850" lvl="1" marL="9144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-DE"/>
              <a:t>nodejs.org</a:t>
            </a:r>
            <a:endParaRPr sz="1500"/>
          </a:p>
          <a:p>
            <a:pPr indent="-32385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-DE" sz="1500"/>
              <a:t>Express Dokumentation</a:t>
            </a:r>
            <a:endParaRPr sz="1500"/>
          </a:p>
          <a:p>
            <a:pPr indent="-323850" lvl="1" marL="9144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-DE"/>
              <a:t>expressjs.com</a:t>
            </a:r>
            <a:endParaRPr sz="1500"/>
          </a:p>
        </p:txBody>
      </p:sp>
      <p:sp>
        <p:nvSpPr>
          <p:cNvPr id="995" name="Google Shape;995;p69"/>
          <p:cNvSpPr txBox="1"/>
          <p:nvPr>
            <p:ph idx="4294967295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de-DE"/>
              <a:t>41</a:t>
            </a:r>
            <a:endParaRPr/>
          </a:p>
        </p:txBody>
      </p:sp>
      <p:sp>
        <p:nvSpPr>
          <p:cNvPr id="996" name="Google Shape;996;p69"/>
          <p:cNvSpPr txBox="1"/>
          <p:nvPr>
            <p:ph idx="4294967295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Finn Kruse 590399 | Implementierung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REST basiert auf einer klaren Trennung zwischen Client und Server.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Client und Server verfolgen unterschiedliche Verantwortlichkeiten.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Beide Komponenten können unabhängig voneinander weiterentwickelt werden.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300"/>
              <a:t>Aufgabenverteilung:</a:t>
            </a:r>
            <a:endParaRPr b="1"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Client: Benutzeroberfläche und Benutzerinteraktion 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Server: Datenhaltung und Geschäftslogik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300"/>
              <a:t>Vorteile:</a:t>
            </a:r>
            <a:endParaRPr b="1"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Verbesserte Skalierbarkeit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Höhere Flexibilität</a:t>
            </a:r>
            <a:endParaRPr sz="13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300"/>
              <a:t>•	Vereinfachte Wartung verteilter Systeme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55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60" name="Google Shape;260;p33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/>
              <a:t>Client Server</a:t>
            </a:r>
            <a:endParaRPr sz="2800"/>
          </a:p>
        </p:txBody>
      </p:sp>
      <p:sp>
        <p:nvSpPr>
          <p:cNvPr id="261" name="Google Shape;261;p33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2" name="Google Shape;262;p33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Client Server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de-DE" sz="1900"/>
              <a:t>Jede Anfrage an den Server muss alle für die Verarbeitung                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900"/>
              <a:t>       notwendigen Informationen enthalten.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de-DE" sz="1900"/>
              <a:t>Der Server speichert keinen Sitzungszustand und greift nicht     </a:t>
            </a:r>
            <a:endParaRPr sz="19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900"/>
              <a:t>auf Daten aus vorherigen Anfragen zu.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900"/>
              <a:t>•	Jede Anfrage wird unabhängig von anderen Anfragen verarbeitet.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900"/>
              <a:t>Vorteile 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de-DE" sz="1900"/>
              <a:t>Recovery von einfachen fehlern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-DE" sz="1900"/>
              <a:t>vereinfachung der implementierung</a:t>
            </a:r>
            <a:endParaRPr sz="1900"/>
          </a:p>
        </p:txBody>
      </p:sp>
      <p:sp>
        <p:nvSpPr>
          <p:cNvPr id="269" name="Google Shape;269;p34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/>
              <a:t>Stateless</a:t>
            </a:r>
            <a:endParaRPr sz="2000"/>
          </a:p>
        </p:txBody>
      </p:sp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1" name="Google Shape;271;p34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Stateless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•	REST erlaubt das Zwischenspeichern von Serverantworten.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•	Der Server definiert, ob und wie lange Daten gecacht werden dürfen.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•	Clients und Zwischensysteme können gecachte Antworten  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       wiederverwenden.</a:t>
            </a:r>
            <a:endParaRPr sz="18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800"/>
              <a:t>Vorteile: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•	Reduzierte Netzwerklast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•	Schnellere Antwortzeiten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/>
              <a:t>•	Verbesserte Skalierbarkeit des Gesamtsystems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55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78" name="Google Shape;278;p35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/>
              <a:t>Caching</a:t>
            </a:r>
            <a:endParaRPr sz="2000"/>
          </a:p>
        </p:txBody>
      </p:sp>
      <p:sp>
        <p:nvSpPr>
          <p:cNvPr id="279" name="Google Shape;279;p35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0" name="Google Shape;280;p35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Caching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r>
              <a:rPr lang="de-DE" sz="1100"/>
              <a:t>	REST erlaubt den Einsatz mehrerer Schichten zwischen Client und Server.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r>
              <a:rPr lang="de-DE" sz="1100"/>
              <a:t>	Jede Schicht kennt nur seine </a:t>
            </a:r>
            <a:r>
              <a:rPr lang="de-DE" sz="1100"/>
              <a:t>direkten</a:t>
            </a:r>
            <a:r>
              <a:rPr lang="de-DE" sz="1100"/>
              <a:t> </a:t>
            </a:r>
            <a:r>
              <a:rPr lang="de-DE" sz="1100"/>
              <a:t>nachbarn</a:t>
            </a:r>
            <a:r>
              <a:rPr lang="de-DE" sz="1100"/>
              <a:t>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r>
              <a:rPr lang="de-DE" sz="1100"/>
              <a:t>	Es ermöglicht es legacy anforderungen abzukapseln.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100"/>
              <a:t>Beispiele für Schichten:</a:t>
            </a:r>
            <a:endParaRPr b="1"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Proxys(weiterletien an serve im selben layer)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Gateways(weiterleiten an server in andere layer)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100"/>
              <a:t>Vorteile:</a:t>
            </a:r>
            <a:endParaRPr b="1"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Vereinfachung durch das abstrahieren anderer layer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Erhöhte Sicherheit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einschränkung des relevanten bereiches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55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87" name="Google Shape;287;p36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/>
              <a:t>Layered System</a:t>
            </a:r>
            <a:endParaRPr sz="2000"/>
          </a:p>
        </p:txBody>
      </p:sp>
      <p:sp>
        <p:nvSpPr>
          <p:cNvPr id="288" name="Google Shape;288;p36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9" name="Google Shape;289;p36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Layered System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540000" y="997200"/>
            <a:ext cx="7524600" cy="34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r>
              <a:rPr lang="de-DE" sz="1100"/>
              <a:t>	Einheitliche Schnittstelle als zentrales Struktur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r>
              <a:rPr lang="de-DE" sz="1100"/>
              <a:t>	Reduziert die Komplexität der Gesamtarchitektur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</a:t>
            </a:r>
            <a:r>
              <a:rPr lang="de-DE" sz="1100"/>
              <a:t>	Entkoppelung von </a:t>
            </a:r>
            <a:r>
              <a:rPr lang="de-DE" sz="1100"/>
              <a:t>Implementationen</a:t>
            </a:r>
            <a:r>
              <a:rPr lang="de-DE" sz="1100"/>
              <a:t> und den services die diese bereit stellen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100"/>
              <a:t>Bestandteile des Uniform Interface:</a:t>
            </a:r>
            <a:endParaRPr b="1"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Identifikation von Ressourcen über URIs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Manipulation von Ressourcen über Repräsentationen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Selbstbeschreibende Nachrichten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Hypermedia als Steuerung des Anwendungszustands (HATEOAS)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100"/>
              <a:t>Vorteil:</a:t>
            </a:r>
            <a:endParaRPr b="1"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Vereinfachung der </a:t>
            </a:r>
            <a:r>
              <a:rPr lang="de-DE" sz="1100"/>
              <a:t>Allgemeinen</a:t>
            </a:r>
            <a:r>
              <a:rPr lang="de-DE" sz="1100"/>
              <a:t> architektur und implementation</a:t>
            </a:r>
            <a:endParaRPr sz="110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100"/>
              <a:t>•	Schnelleres verständis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55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96" name="Google Shape;296;p37"/>
          <p:cNvSpPr txBox="1"/>
          <p:nvPr>
            <p:ph type="title"/>
          </p:nvPr>
        </p:nvSpPr>
        <p:spPr>
          <a:xfrm>
            <a:off x="539750" y="305147"/>
            <a:ext cx="7524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/>
              <a:t>Uniform Interface</a:t>
            </a:r>
            <a:endParaRPr sz="2000"/>
          </a:p>
        </p:txBody>
      </p:sp>
      <p:sp>
        <p:nvSpPr>
          <p:cNvPr id="297" name="Google Shape;297;p37"/>
          <p:cNvSpPr txBox="1"/>
          <p:nvPr>
            <p:ph idx="12" type="sldNum"/>
          </p:nvPr>
        </p:nvSpPr>
        <p:spPr>
          <a:xfrm>
            <a:off x="539750" y="4687099"/>
            <a:ext cx="17289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98" name="Google Shape;298;p37"/>
          <p:cNvSpPr txBox="1"/>
          <p:nvPr>
            <p:ph idx="11" type="ftr"/>
          </p:nvPr>
        </p:nvSpPr>
        <p:spPr>
          <a:xfrm>
            <a:off x="2450125" y="4687099"/>
            <a:ext cx="5484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Richard Zeitler  589760| Uniform Interface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HTW Berlin">
      <a:dk1>
        <a:srgbClr val="000000"/>
      </a:dk1>
      <a:lt1>
        <a:srgbClr val="FFFFFF"/>
      </a:lt1>
      <a:dk2>
        <a:srgbClr val="404040"/>
      </a:dk2>
      <a:lt2>
        <a:srgbClr val="E3F1CC"/>
      </a:lt2>
      <a:accent1>
        <a:srgbClr val="76B900"/>
      </a:accent1>
      <a:accent2>
        <a:srgbClr val="588B00"/>
      </a:accent2>
      <a:accent3>
        <a:srgbClr val="355300"/>
      </a:accent3>
      <a:accent4>
        <a:srgbClr val="243800"/>
      </a:accent4>
      <a:accent5>
        <a:srgbClr val="0082D1"/>
      </a:accent5>
      <a:accent6>
        <a:srgbClr val="FF5F00"/>
      </a:accent6>
      <a:hlink>
        <a:srgbClr val="000000"/>
      </a:hlink>
      <a:folHlink>
        <a:srgbClr val="243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