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4"/>
  </p:sldMasterIdLst>
  <p:notesMasterIdLst>
    <p:notesMasterId r:id="rId31"/>
  </p:notesMasterIdLst>
  <p:handoutMasterIdLst>
    <p:handoutMasterId r:id="rId32"/>
  </p:handoutMasterIdLst>
  <p:sldIdLst>
    <p:sldId id="410" r:id="rId5"/>
    <p:sldId id="383" r:id="rId6"/>
    <p:sldId id="391" r:id="rId7"/>
    <p:sldId id="414" r:id="rId8"/>
    <p:sldId id="415" r:id="rId9"/>
    <p:sldId id="416" r:id="rId10"/>
    <p:sldId id="417" r:id="rId11"/>
    <p:sldId id="408" r:id="rId12"/>
    <p:sldId id="418" r:id="rId13"/>
    <p:sldId id="419" r:id="rId14"/>
    <p:sldId id="420" r:id="rId15"/>
    <p:sldId id="389" r:id="rId16"/>
    <p:sldId id="411" r:id="rId17"/>
    <p:sldId id="421" r:id="rId18"/>
    <p:sldId id="422" r:id="rId19"/>
    <p:sldId id="423" r:id="rId20"/>
    <p:sldId id="424" r:id="rId21"/>
    <p:sldId id="412" r:id="rId22"/>
    <p:sldId id="425" r:id="rId23"/>
    <p:sldId id="426" r:id="rId24"/>
    <p:sldId id="428" r:id="rId25"/>
    <p:sldId id="429" r:id="rId26"/>
    <p:sldId id="430" r:id="rId27"/>
    <p:sldId id="413" r:id="rId28"/>
    <p:sldId id="431" r:id="rId29"/>
    <p:sldId id="398" r:id="rId30"/>
  </p:sldIdLst>
  <p:sldSz cx="12192000" cy="6858000"/>
  <p:notesSz cx="6858000" cy="9144000"/>
  <p:defaultTextStyle>
    <a:defPPr rtl="0">
      <a:defRPr lang="de-DE"/>
    </a:defPPr>
    <a:lvl1pPr marL="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A107856-5554-42FB-B03E-39F5DBC370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327" autoAdjust="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394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8F6756E-81DA-9FAC-70D8-556F658BDD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de-DE" sz="1200"/>
            </a:lvl1pPr>
          </a:lstStyle>
          <a:p>
            <a:pPr rtl="0"/>
            <a:fld id="{26024186-F834-475C-87E8-2BDD0E0CD34D}" type="datetime1">
              <a:rPr lang="de-DE" smtClean="0"/>
              <a:t>14.01.2025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71D415-D05A-7067-CCD3-457153D96C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de-DE" sz="1200"/>
            </a:lvl1pPr>
          </a:lstStyle>
          <a:p>
            <a:pPr rtl="0"/>
            <a:fld id="{E2C230DF-5933-439D-898F-38E9AC9BA688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B97095E3-54D2-CFD2-4F49-7536FC8641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de-DE" sz="1200"/>
            </a:lvl1pPr>
          </a:lstStyle>
          <a:p>
            <a:pPr rtl="0"/>
            <a:endParaRPr lang="de-DE" dirty="0"/>
          </a:p>
        </p:txBody>
      </p:sp>
      <p:sp>
        <p:nvSpPr>
          <p:cNvPr id="8" name="Kopfzeilenplatzhalter 7">
            <a:extLst>
              <a:ext uri="{FF2B5EF4-FFF2-40B4-BE49-F238E27FC236}">
                <a16:creationId xmlns:a16="http://schemas.microsoft.com/office/drawing/2014/main" id="{521EE01A-C0B5-5ECF-96DD-768F86AA15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de-DE" sz="1200"/>
            </a:lvl1pPr>
          </a:lstStyle>
          <a:p>
            <a:pPr rt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de-DE"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de-DE" sz="1200"/>
            </a:lvl1pPr>
          </a:lstStyle>
          <a:p>
            <a:fld id="{92C0A1D8-3EBE-454B-B392-E1E4A1635681}" type="datetime1">
              <a:rPr lang="de-DE" smtClean="0"/>
              <a:pPr/>
              <a:t>14.01.2025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de-DE"/>
            </a:defPPr>
          </a:lstStyle>
          <a:p>
            <a:pPr lvl="0" rtl="0"/>
            <a:r>
              <a:rPr lang="de-DE"/>
              <a:t>Textmasterformat durch Klicken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de-DE" sz="1200"/>
            </a:lvl1pPr>
          </a:lstStyle>
          <a:p>
            <a:pPr rtl="0"/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de-DE" sz="1200"/>
            </a:lvl1pPr>
          </a:lstStyle>
          <a:p>
            <a:pPr rtl="0"/>
            <a:fld id="{A89C7E07-3C67-C64C-8DA0-0404F6303970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A89C7E07-3C67-C64C-8DA0-0404F6303970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2453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A89C7E07-3C67-C64C-8DA0-0404F6303970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62480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961F76-24A2-8578-BDF6-09142B39C3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A20C595-D88A-A2CA-8CEA-726CDAF451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F8F8E05-5809-D6E7-9ABB-A0F2B72ABB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04D411-3874-19F0-A60C-5654602F82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A89C7E07-3C67-C64C-8DA0-0404F6303970}" type="slidenum">
              <a:rPr lang="de-DE" smtClean="0"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88450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37C094-976E-612C-B107-CCAE877F0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47C46CA-6F3A-7180-F0AB-673B6C3F36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C74EF08-886D-F809-2288-CEBB173E4B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C95B7B3-525C-8CAB-C692-A9B01488E6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A89C7E07-3C67-C64C-8DA0-0404F6303970}" type="slidenum">
              <a:rPr lang="de-DE" smtClean="0"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75104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9D95F9-D686-FE86-F1DE-FDE7539F56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BC3DE6F-7A3D-0ADB-1161-D93108E405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6BDB433-4D40-95DE-EF75-D028F27BD8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D38C70A-5C8A-A875-685D-7D049718FE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A89C7E07-3C67-C64C-8DA0-0404F6303970}" type="slidenum">
              <a:rPr lang="de-DE" smtClean="0"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43136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3F85F6-A52C-0A04-FCA0-96489C8DB3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1759F7B-F7D9-E3D9-E189-D5CBA13334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681A416-5BFD-8FBC-8177-9E88CB34D5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D82E98-AE0E-3538-24B9-7B0556C98B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A89C7E07-3C67-C64C-8DA0-0404F6303970}" type="slidenum">
              <a:rPr lang="de-DE" smtClean="0"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22030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B25350-0AB1-D8C6-A1B0-0999DCB56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CF359CA-4120-F12F-A0C1-5CEA90F823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C885636-E879-5A60-8DCE-BFA991BB4F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115B011-7BB0-819B-3230-4281B49BB5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A89C7E07-3C67-C64C-8DA0-0404F6303970}" type="slidenum">
              <a:rPr lang="de-DE" smtClean="0"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81154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A8CDEA-3AA7-584A-595D-FA50AA653E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66FEDD1-B8BC-CE18-9127-06088B9FB7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DAB2C9E-C5A7-4F58-139A-C2BEE7C55E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941F99B-B7F4-210F-7074-37D5807D04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A89C7E07-3C67-C64C-8DA0-0404F6303970}" type="slidenum">
              <a:rPr lang="de-DE" smtClean="0"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17547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82C0FB-8003-9E3E-4A18-05E2AE108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950083B-DD93-7AC6-4F29-1FE2EDBDCF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8B2B235-3E7B-EC65-06BA-F6C55355EB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66164BE-A572-1BCD-CF8D-6B427E1AC0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A89C7E07-3C67-C64C-8DA0-0404F6303970}" type="slidenum">
              <a:rPr lang="de-DE" smtClean="0"/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00486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42134A-0DE9-258F-F1B2-5622500CBC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59A709E-1661-F458-9890-12898EA23B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6C6C180-7AF9-4CFA-920B-18D279D75A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50C7AA7-72B1-04B1-368B-9B3C4A9105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A89C7E07-3C67-C64C-8DA0-0404F6303970}" type="slidenum">
              <a:rPr lang="de-DE" smtClean="0"/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69326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A89C7E07-3C67-C64C-8DA0-0404F6303970}" type="slidenum">
              <a:rPr lang="de-DE" smtClean="0"/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5923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A89C7E07-3C67-C64C-8DA0-0404F6303970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3416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A89C7E07-3C67-C64C-8DA0-0404F6303970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8276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9D95F9-D686-FE86-F1DE-FDE7539F56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BC3DE6F-7A3D-0ADB-1161-D93108E405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6BDB433-4D40-95DE-EF75-D028F27BD8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D38C70A-5C8A-A875-685D-7D049718FE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A89C7E07-3C67-C64C-8DA0-0404F6303970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0436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3B9CB9-9EB1-FEBB-0BD6-9498B20403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EE655E4-9DBE-CEE5-9D18-46BE04FD77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4BA5313-9E49-9F85-0ADA-6018C41143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DACB468-3409-1731-F6D8-93B23F0DBD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A89C7E07-3C67-C64C-8DA0-0404F6303970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7270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37C094-976E-612C-B107-CCAE877F0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47C46CA-6F3A-7180-F0AB-673B6C3F36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C74EF08-886D-F809-2288-CEBB173E4B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C95B7B3-525C-8CAB-C692-A9B01488E6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A89C7E07-3C67-C64C-8DA0-0404F6303970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351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A89C7E07-3C67-C64C-8DA0-0404F6303970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6183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9D95F9-D686-FE86-F1DE-FDE7539F56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BC3DE6F-7A3D-0ADB-1161-D93108E405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6BDB433-4D40-95DE-EF75-D028F27BD8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D38C70A-5C8A-A875-685D-7D049718FE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A89C7E07-3C67-C64C-8DA0-0404F6303970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6168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3B9CB9-9EB1-FEBB-0BD6-9498B20403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EE655E4-9DBE-CEE5-9D18-46BE04FD77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4BA5313-9E49-9F85-0ADA-6018C41143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DACB468-3409-1731-F6D8-93B23F0DBD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A89C7E07-3C67-C64C-8DA0-0404F6303970}" type="slidenum">
              <a:rPr lang="de-DE" smtClean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563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de-DE"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de-DE"/>
              <a:t>Titel durch Klicken hinzufügen 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ihand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  <p:sp>
          <p:nvSpPr>
            <p:cNvPr id="11" name="Freihand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  <p:sp>
          <p:nvSpPr>
            <p:cNvPr id="12" name="Freihand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</p:grp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327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inhalt und Tabel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CF555767-B3D8-BD57-1D42-7F6E1E668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9" name="Freihandform 13">
              <a:extLst>
                <a:ext uri="{FF2B5EF4-FFF2-40B4-BE49-F238E27FC236}">
                  <a16:creationId xmlns:a16="http://schemas.microsoft.com/office/drawing/2014/main" id="{BC972B6D-098C-52F6-E990-52623B368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  <p:sp>
          <p:nvSpPr>
            <p:cNvPr id="15" name="Freihandform 14">
              <a:extLst>
                <a:ext uri="{FF2B5EF4-FFF2-40B4-BE49-F238E27FC236}">
                  <a16:creationId xmlns:a16="http://schemas.microsoft.com/office/drawing/2014/main" id="{3F0D3EE3-9A8C-531D-1EEE-1AFAB9F3B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  <p:sp>
          <p:nvSpPr>
            <p:cNvPr id="17" name="Freihandform 15">
              <a:extLst>
                <a:ext uri="{FF2B5EF4-FFF2-40B4-BE49-F238E27FC236}">
                  <a16:creationId xmlns:a16="http://schemas.microsoft.com/office/drawing/2014/main" id="{A2BE192C-1768-890B-EC1B-5ED6E1F82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</p:grpSp>
      <p:sp>
        <p:nvSpPr>
          <p:cNvPr id="16" name="Titel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1409" y="4661717"/>
            <a:ext cx="7936230" cy="138076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de-DE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de-DE"/>
              <a:t>Titel durch Klicken hinzufügen </a:t>
            </a: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70935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Inhaltsplatzhalt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584005"/>
            <a:ext cx="2825115" cy="3999060"/>
          </a:xfrm>
        </p:spPr>
        <p:txBody>
          <a:bodyPr lIns="0" tIns="27432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de-DE" sz="2000"/>
            </a:lvl1pPr>
            <a:lvl2pPr marL="457200" indent="0">
              <a:spcBef>
                <a:spcPts val="1800"/>
              </a:spcBef>
              <a:buNone/>
              <a:defRPr lang="de-DE" sz="2000"/>
            </a:lvl2pPr>
            <a:lvl3pPr marL="914400" indent="0">
              <a:spcBef>
                <a:spcPts val="1800"/>
              </a:spcBef>
              <a:buNone/>
              <a:defRPr lang="de-DE" sz="2000"/>
            </a:lvl3pPr>
            <a:lvl4pPr marL="1371600" indent="0">
              <a:spcBef>
                <a:spcPts val="1800"/>
              </a:spcBef>
              <a:buNone/>
              <a:defRPr lang="de-DE" sz="2000"/>
            </a:lvl4pPr>
            <a:lvl5pPr marL="1828800" indent="0">
              <a:spcBef>
                <a:spcPts val="1800"/>
              </a:spcBef>
              <a:buNone/>
              <a:defRPr lang="de-DE" sz="2000"/>
            </a:lvl5pPr>
          </a:lstStyle>
          <a:p>
            <a:pPr lvl="0" rtl="0"/>
            <a:r>
              <a:rPr lang="de-DE"/>
              <a:t>Klicken, um Inhalt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70934" y="584005"/>
            <a:ext cx="7926705" cy="3999060"/>
          </a:xfrm>
        </p:spPr>
        <p:txBody>
          <a:bodyPr lIns="0" rtlCol="0">
            <a:normAutofit/>
          </a:bodyPr>
          <a:lstStyle>
            <a:lvl1pPr marL="0" indent="0">
              <a:spcBef>
                <a:spcPts val="1800"/>
              </a:spcBef>
              <a:buNone/>
              <a:defRPr lang="de-DE" sz="2000"/>
            </a:lvl1pPr>
            <a:lvl2pPr>
              <a:spcBef>
                <a:spcPts val="600"/>
              </a:spcBef>
              <a:defRPr lang="de-DE" sz="2000"/>
            </a:lvl2pPr>
            <a:lvl3pPr>
              <a:spcBef>
                <a:spcPts val="1800"/>
              </a:spcBef>
              <a:defRPr lang="de-DE" sz="2000"/>
            </a:lvl3pPr>
            <a:lvl4pPr>
              <a:spcBef>
                <a:spcPts val="1800"/>
              </a:spcBef>
              <a:defRPr lang="de-DE" sz="2000"/>
            </a:lvl4pPr>
            <a:lvl5pPr>
              <a:spcBef>
                <a:spcPts val="1800"/>
              </a:spcBef>
              <a:defRPr lang="de-DE" sz="2000"/>
            </a:lvl5pPr>
          </a:lstStyle>
          <a:p>
            <a:pPr lvl="0" rtl="0"/>
            <a:r>
              <a:rPr lang="de-DE"/>
              <a:t>Klicken, um Inhalt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294A09A9-5501-47C1-A89A-A340965A2BE2}" type="slidenum">
              <a:rPr lang="de-DE" smtClean="0"/>
              <a:pPr/>
              <a:t>‹Nr.›</a:t>
            </a:fld>
            <a:endParaRPr lang="de-DE" dirty="0">
              <a:latin typeface="+mn-lt"/>
            </a:endParaRP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>
                <a:latin typeface="+mn-lt"/>
              </a:rPr>
              <a:t>10.01.2025</a:t>
            </a:r>
            <a:endParaRPr 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4329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reihandform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  <p:sp>
          <p:nvSpPr>
            <p:cNvPr id="13" name="Freihandform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  <p:sp>
          <p:nvSpPr>
            <p:cNvPr id="14" name="Freihandform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</p:grpSp>
      <p:sp>
        <p:nvSpPr>
          <p:cNvPr id="16" name="Titel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de-DE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de-DE"/>
              <a:t>Titel durch Klicken hinzufügen </a:t>
            </a: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5523" y="2676525"/>
            <a:ext cx="5746750" cy="3597470"/>
          </a:xfrm>
        </p:spPr>
        <p:txBody>
          <a:bodyPr lIns="0" rtlCol="0">
            <a:normAutofit/>
          </a:bodyPr>
          <a:lstStyle>
            <a:lvl1pPr marL="0" indent="0">
              <a:spcBef>
                <a:spcPts val="1800"/>
              </a:spcBef>
              <a:buNone/>
              <a:defRPr lang="de-DE" sz="2000"/>
            </a:lvl1pPr>
            <a:lvl2pPr>
              <a:spcBef>
                <a:spcPts val="600"/>
              </a:spcBef>
              <a:defRPr lang="de-DE" sz="2000"/>
            </a:lvl2pPr>
            <a:lvl3pPr>
              <a:spcBef>
                <a:spcPts val="1800"/>
              </a:spcBef>
              <a:defRPr lang="de-DE" sz="2000"/>
            </a:lvl3pPr>
            <a:lvl4pPr>
              <a:spcBef>
                <a:spcPts val="1800"/>
              </a:spcBef>
              <a:defRPr lang="de-DE" sz="2000"/>
            </a:lvl4pPr>
            <a:lvl5pPr>
              <a:spcBef>
                <a:spcPts val="1800"/>
              </a:spcBef>
              <a:defRPr lang="de-DE" sz="2000"/>
            </a:lvl5pPr>
          </a:lstStyle>
          <a:p>
            <a:pPr lvl="0" rtl="0"/>
            <a:r>
              <a:rPr lang="de-DE"/>
              <a:t>Klicken, um Inhalt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7" name="Inhaltsplatzhalt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620000" y="2676525"/>
            <a:ext cx="3947160" cy="3597470"/>
          </a:xfrm>
        </p:spPr>
        <p:txBody>
          <a:bodyPr lIns="0" rtlCol="0">
            <a:normAutofit/>
          </a:bodyPr>
          <a:lstStyle>
            <a:lvl1pPr marL="342900" indent="-342900">
              <a:spcBef>
                <a:spcPts val="1800"/>
              </a:spcBef>
              <a:buFont typeface="Arial" panose="020B0604020202020204" pitchFamily="34" charset="0"/>
              <a:buChar char="•"/>
              <a:defRPr lang="de-DE" sz="2000"/>
            </a:lvl1pPr>
            <a:lvl2pPr>
              <a:spcBef>
                <a:spcPts val="1800"/>
              </a:spcBef>
              <a:defRPr lang="de-DE" sz="2000"/>
            </a:lvl2pPr>
            <a:lvl3pPr>
              <a:spcBef>
                <a:spcPts val="1800"/>
              </a:spcBef>
              <a:defRPr lang="de-DE" sz="2000"/>
            </a:lvl3pPr>
            <a:lvl4pPr>
              <a:spcBef>
                <a:spcPts val="1800"/>
              </a:spcBef>
              <a:defRPr lang="de-DE" sz="2000"/>
            </a:lvl4pPr>
            <a:lvl5pPr>
              <a:spcBef>
                <a:spcPts val="1800"/>
              </a:spcBef>
              <a:defRPr lang="de-DE" sz="2000"/>
            </a:lvl5pPr>
          </a:lstStyle>
          <a:p>
            <a:pPr lvl="0" rtl="0"/>
            <a:r>
              <a:rPr lang="de-DE"/>
              <a:t>Klicken, um Inhalt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>
                <a:latin typeface="+mn-lt"/>
              </a:rPr>
              <a:t>10.01.2025</a:t>
            </a:r>
            <a:endParaRPr lang="de-DE" dirty="0">
              <a:latin typeface="+mn-lt"/>
            </a:endParaRP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294A09A9-5501-47C1-A89A-A340965A2BE2}" type="slidenum">
              <a:rPr lang="de-DE" smtClean="0"/>
              <a:pPr/>
              <a:t>‹Nr.›</a:t>
            </a:fld>
            <a:endParaRPr 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9744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de-DE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de-DE"/>
              <a:t>Titel durch Klicken hinzufügen </a:t>
            </a:r>
          </a:p>
        </p:txBody>
      </p:sp>
      <p:sp>
        <p:nvSpPr>
          <p:cNvPr id="9" name="Tabellenplatzhalter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94360" y="2628629"/>
            <a:ext cx="10972800" cy="3636740"/>
          </a:xfrm>
        </p:spPr>
        <p:txBody>
          <a:bodyPr rtlCol="0">
            <a:noAutofit/>
          </a:bodyPr>
          <a:lstStyle>
            <a:lvl1pPr>
              <a:defRPr lang="de-DE"/>
            </a:lvl1pPr>
          </a:lstStyle>
          <a:p>
            <a:pPr rtl="0"/>
            <a:r>
              <a:rPr lang="de-DE"/>
              <a:t>Tabelle durch Klicken auf Symbol hinzufügen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294A09A9-5501-47C1-A89A-A340965A2BE2}" type="slidenum">
              <a:rPr lang="de-DE" smtClean="0"/>
              <a:pPr/>
              <a:t>‹Nr.›</a:t>
            </a:fld>
            <a:endParaRPr lang="de-DE" dirty="0">
              <a:latin typeface="+mn-lt"/>
            </a:endParaRP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>
                <a:latin typeface="+mn-lt"/>
              </a:rPr>
              <a:t>10.01.2025</a:t>
            </a:r>
            <a:endParaRPr lang="de-DE" dirty="0">
              <a:latin typeface="+mn-lt"/>
            </a:endParaRP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10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de-DE"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de-DE"/>
              <a:t>Titel durch Klicken hinzufügen 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flipH="1" flipV="1">
            <a:off x="6092752" y="0"/>
            <a:ext cx="6099248" cy="6099248"/>
            <a:chOff x="0" y="12289"/>
            <a:chExt cx="3550" cy="3551"/>
          </a:xfrm>
        </p:grpSpPr>
        <p:sp>
          <p:nvSpPr>
            <p:cNvPr id="10" name="Freihand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  <p:sp>
          <p:nvSpPr>
            <p:cNvPr id="11" name="Freihand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  <p:sp>
          <p:nvSpPr>
            <p:cNvPr id="12" name="Freihand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</p:grpSp>
      <p:sp>
        <p:nvSpPr>
          <p:cNvPr id="18" name="Textplatzhalt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4360" y="4549552"/>
            <a:ext cx="5486400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de-DE"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lang="de-DE" sz="4000"/>
            </a:lvl2pPr>
            <a:lvl3pPr>
              <a:defRPr lang="de-DE" sz="4000"/>
            </a:lvl3pPr>
            <a:lvl4pPr>
              <a:defRPr lang="de-DE" sz="4000"/>
            </a:lvl4pPr>
            <a:lvl5pPr>
              <a:defRPr lang="de-DE" sz="4000"/>
            </a:lvl5pPr>
          </a:lstStyle>
          <a:p>
            <a:pPr lvl="0" rtl="0"/>
            <a:r>
              <a:rPr lang="de-DE"/>
              <a:t>Klicken Sie, um Text hinzuzufügen.</a:t>
            </a: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58B149C6-5AAC-B8E5-5411-EA38821F6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273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806C6F65-35CD-D64B-992A-0C1C1E003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Form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  <p:sp>
          <p:nvSpPr>
            <p:cNvPr id="8" name="Freihandform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  <p:sp>
          <p:nvSpPr>
            <p:cNvPr id="9" name="Freihandform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  <p:sp>
          <p:nvSpPr>
            <p:cNvPr id="10" name="Freihandform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  <p:sp>
          <p:nvSpPr>
            <p:cNvPr id="11" name="Freihandform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</p:grpSp>
      <p:sp>
        <p:nvSpPr>
          <p:cNvPr id="12" name="Titel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de-DE" sz="4400" b="1" i="0" spc="50" baseline="0">
                <a:latin typeface="+mj-lt"/>
              </a:defRPr>
            </a:lvl1pPr>
          </a:lstStyle>
          <a:p>
            <a:pPr rtl="0"/>
            <a:r>
              <a:rPr lang="de-DE"/>
              <a:t>Titel durch Klicken hinzufügen </a:t>
            </a:r>
          </a:p>
        </p:txBody>
      </p:sp>
      <p:sp>
        <p:nvSpPr>
          <p:cNvPr id="2" name="Inhaltsplatzhalter 5">
            <a:extLst>
              <a:ext uri="{FF2B5EF4-FFF2-40B4-BE49-F238E27FC236}">
                <a16:creationId xmlns:a16="http://schemas.microsoft.com/office/drawing/2014/main" id="{186153BD-9D2B-47EB-3553-1D3F6663B2A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4359" y="2281918"/>
            <a:ext cx="6787747" cy="3708517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lnSpc>
                <a:spcPct val="80000"/>
              </a:lnSpc>
              <a:spcBef>
                <a:spcPts val="2200"/>
              </a:spcBef>
              <a:buFont typeface="Arial" panose="020B0604020202020204" pitchFamily="34" charset="0"/>
              <a:buChar char="•"/>
              <a:defRPr lang="de-DE" sz="2400" b="1" i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283464">
              <a:spcBef>
                <a:spcPts val="600"/>
              </a:spcBef>
              <a:defRPr lang="de-DE" sz="2000"/>
            </a:lvl2pPr>
            <a:lvl3pPr indent="-283464">
              <a:spcBef>
                <a:spcPts val="1800"/>
              </a:spcBef>
              <a:defRPr lang="de-DE" sz="2000"/>
            </a:lvl3pPr>
            <a:lvl4pPr indent="-283464">
              <a:spcBef>
                <a:spcPts val="1800"/>
              </a:spcBef>
              <a:defRPr lang="de-DE" sz="2000"/>
            </a:lvl4pPr>
            <a:lvl5pPr indent="-283464">
              <a:spcBef>
                <a:spcPts val="1800"/>
              </a:spcBef>
              <a:defRPr lang="de-DE" sz="2000"/>
            </a:lvl5pPr>
          </a:lstStyle>
          <a:p>
            <a:pPr lvl="0" rtl="0"/>
            <a:r>
              <a:rPr lang="de-DE"/>
              <a:t>Klicken, um Inhalt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43" name="Foliennummernplatzhalter 42">
            <a:extLst>
              <a:ext uri="{FF2B5EF4-FFF2-40B4-BE49-F238E27FC236}">
                <a16:creationId xmlns:a16="http://schemas.microsoft.com/office/drawing/2014/main" id="{D80CCC8F-9CF1-9621-04EB-DFA68FEE42D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294A09A9-5501-47C1-A89A-A340965A2BE2}" type="slidenum">
              <a:rPr lang="de-DE" smtClean="0"/>
              <a:pPr/>
              <a:t>‹Nr.›</a:t>
            </a:fld>
            <a:endParaRPr lang="de-DE" dirty="0">
              <a:latin typeface="+mn-lt"/>
            </a:endParaRPr>
          </a:p>
        </p:txBody>
      </p:sp>
      <p:sp>
        <p:nvSpPr>
          <p:cNvPr id="42" name="Datumsplatzhalter 41">
            <a:extLst>
              <a:ext uri="{FF2B5EF4-FFF2-40B4-BE49-F238E27FC236}">
                <a16:creationId xmlns:a16="http://schemas.microsoft.com/office/drawing/2014/main" id="{29CE2856-DB8F-5603-C085-74C70560FAC8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>
                <a:latin typeface="+mn-lt"/>
              </a:rPr>
              <a:t>10.01.2025</a:t>
            </a:r>
            <a:endParaRPr lang="de-DE" dirty="0">
              <a:latin typeface="+mn-lt"/>
            </a:endParaRP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979826C1-7A52-DA25-F422-EE62DED7D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0552" cy="0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089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titel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B79D0555-EBDC-B53A-212D-A5921795FE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80543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  <p:txBody>
          <a:bodyPr wrap="square" tIns="182880" rtlCol="0">
            <a:noAutofit/>
          </a:bodyPr>
          <a:lstStyle>
            <a:lvl1pPr marL="0" indent="0" algn="ctr">
              <a:buNone/>
              <a:defRPr lang="de-DE"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de-DE"/>
              <a:t>Bild durch Klicken auf Symbol hinzufügen</a:t>
            </a:r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59" y="444933"/>
            <a:ext cx="5477479" cy="329184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de-DE" sz="6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de-DE"/>
              <a:t>Titel durch Klicken hinzufügen 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96BA398-1ED2-1FCA-63B9-8915A8C7A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09360" y="3951843"/>
            <a:ext cx="2133600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</a:lstStyle>
          <a:p>
            <a:pPr algn="ctr" rt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9169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9835" y="43052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de-DE"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de-DE"/>
              <a:t>Titel durch Klicken hinzufügen 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A9973BC6-F6E5-0B3B-C8AB-0AC4020D4E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1113"/>
            <a:ext cx="5791200" cy="6880226"/>
          </a:xfrm>
        </p:spPr>
        <p:txBody>
          <a:bodyPr rtlCol="0">
            <a:normAutofit/>
          </a:bodyPr>
          <a:lstStyle>
            <a:lvl1pPr marL="0" indent="0" algn="ctr">
              <a:buNone/>
              <a:defRPr lang="de-DE" sz="2000"/>
            </a:lvl1pPr>
          </a:lstStyle>
          <a:p>
            <a:pPr rtl="0"/>
            <a:r>
              <a:rPr lang="de-DE"/>
              <a:t>Bild durch Klicken auf Symbol hinzufügen</a:t>
            </a:r>
          </a:p>
        </p:txBody>
      </p:sp>
      <p:sp>
        <p:nvSpPr>
          <p:cNvPr id="18" name="Textplatzhalt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9835" y="4568602"/>
            <a:ext cx="5486400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de-DE"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lang="de-DE" sz="4000"/>
            </a:lvl2pPr>
            <a:lvl3pPr>
              <a:defRPr lang="de-DE" sz="4000"/>
            </a:lvl3pPr>
            <a:lvl4pPr>
              <a:defRPr lang="de-DE" sz="4000"/>
            </a:lvl4pPr>
            <a:lvl5pPr>
              <a:defRPr lang="de-DE" sz="4000"/>
            </a:lvl5pPr>
          </a:lstStyle>
          <a:p>
            <a:pPr lvl="0" rtl="0"/>
            <a:r>
              <a:rPr lang="de-DE"/>
              <a:t>Klicken Sie, um Text hinzuzufügen.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29169ED6-4B82-6844-119F-AC15CDF2D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914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usammenfassung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C57F1500-1A16-D1EF-4F0C-030852B29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2D07A0BE-3890-193E-9439-F294E61A7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1" name="Freihandform 19">
              <a:extLst>
                <a:ext uri="{FF2B5EF4-FFF2-40B4-BE49-F238E27FC236}">
                  <a16:creationId xmlns:a16="http://schemas.microsoft.com/office/drawing/2014/main" id="{C05217ED-C258-E6CE-BA7F-28A6EA41B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  <p:sp>
          <p:nvSpPr>
            <p:cNvPr id="12" name="Freihandform 20">
              <a:extLst>
                <a:ext uri="{FF2B5EF4-FFF2-40B4-BE49-F238E27FC236}">
                  <a16:creationId xmlns:a16="http://schemas.microsoft.com/office/drawing/2014/main" id="{F3E11A1F-14DD-BA35-D7D7-4D4ADEAA3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  <p:sp>
          <p:nvSpPr>
            <p:cNvPr id="13" name="Freihandform 21">
              <a:extLst>
                <a:ext uri="{FF2B5EF4-FFF2-40B4-BE49-F238E27FC236}">
                  <a16:creationId xmlns:a16="http://schemas.microsoft.com/office/drawing/2014/main" id="{F14541B0-973F-7E21-1019-D2FB83C8C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</p:grpSp>
      <p:sp>
        <p:nvSpPr>
          <p:cNvPr id="32" name="Titel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02875"/>
            <a:ext cx="10873740" cy="1680205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de-DE" sz="4400" b="1" i="0">
                <a:latin typeface="+mj-lt"/>
              </a:defRPr>
            </a:lvl1pPr>
          </a:lstStyle>
          <a:p>
            <a:pPr rtl="0"/>
            <a:r>
              <a:rPr lang="de-DE"/>
              <a:t>Titel durch Klicken hinzufügen </a:t>
            </a:r>
          </a:p>
        </p:txBody>
      </p:sp>
      <p:sp>
        <p:nvSpPr>
          <p:cNvPr id="2" name="Inhaltsplatzhalter 5">
            <a:extLst>
              <a:ext uri="{FF2B5EF4-FFF2-40B4-BE49-F238E27FC236}">
                <a16:creationId xmlns:a16="http://schemas.microsoft.com/office/drawing/2014/main" id="{F6FE0DC0-B0D7-F4D6-8038-177AD7A8C2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57600" y="2282008"/>
            <a:ext cx="7810500" cy="3699328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spcBef>
                <a:spcPts val="1800"/>
              </a:spcBef>
              <a:buFont typeface="Arial" panose="020B0604020202020204" pitchFamily="34" charset="0"/>
              <a:buChar char="•"/>
              <a:defRPr lang="de-DE" sz="2000"/>
            </a:lvl1pPr>
            <a:lvl2pPr indent="-283464">
              <a:spcBef>
                <a:spcPts val="1800"/>
              </a:spcBef>
              <a:defRPr lang="de-DE" sz="2000"/>
            </a:lvl2pPr>
            <a:lvl3pPr indent="-283464">
              <a:spcBef>
                <a:spcPts val="1800"/>
              </a:spcBef>
              <a:defRPr lang="de-DE" sz="2000"/>
            </a:lvl3pPr>
            <a:lvl4pPr indent="-283464">
              <a:spcBef>
                <a:spcPts val="1800"/>
              </a:spcBef>
              <a:defRPr lang="de-DE" sz="2000"/>
            </a:lvl4pPr>
            <a:lvl5pPr indent="-283464">
              <a:spcBef>
                <a:spcPts val="1800"/>
              </a:spcBef>
              <a:defRPr lang="de-DE" sz="2000"/>
            </a:lvl5pPr>
          </a:lstStyle>
          <a:p>
            <a:pPr lvl="0" rtl="0"/>
            <a:r>
              <a:rPr lang="de-DE"/>
              <a:t>Klicken, um Inhalt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7ED58739-4346-5104-B1AC-89ED035912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294A09A9-5501-47C1-A89A-A340965A2BE2}" type="slidenum">
              <a:rPr lang="de-DE" smtClean="0"/>
              <a:pPr/>
              <a:t>‹Nr.›</a:t>
            </a:fld>
            <a:endParaRPr lang="de-DE" dirty="0">
              <a:latin typeface="+mn-lt"/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9272B8D-F380-9F1A-C8E6-BDD2352B176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>
                <a:latin typeface="+mn-lt"/>
              </a:rPr>
              <a:t>10.01.2025</a:t>
            </a:r>
            <a:endParaRPr 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2964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de-DE"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de-DE"/>
              <a:t>Titel durch Klicken hinzufügen 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ihand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  <p:sp>
          <p:nvSpPr>
            <p:cNvPr id="11" name="Freihand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  <p:sp>
          <p:nvSpPr>
            <p:cNvPr id="12" name="Freihand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</p:grp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platzhalt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905" y="4549552"/>
            <a:ext cx="5486400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de-DE"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lang="de-DE" sz="4000"/>
            </a:lvl2pPr>
            <a:lvl3pPr>
              <a:defRPr lang="de-DE" sz="4000"/>
            </a:lvl3pPr>
            <a:lvl4pPr>
              <a:defRPr lang="de-DE" sz="4000"/>
            </a:lvl4pPr>
            <a:lvl5pPr>
              <a:defRPr lang="de-DE" sz="4000"/>
            </a:lvl5pPr>
          </a:lstStyle>
          <a:p>
            <a:pPr lvl="0" rtl="0"/>
            <a:r>
              <a:rPr lang="de-DE"/>
              <a:t>Klicken Sie, um Text hinzuzufügen.</a:t>
            </a:r>
          </a:p>
        </p:txBody>
      </p: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reihandform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  <p:sp>
          <p:nvSpPr>
            <p:cNvPr id="13" name="Freihandform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  <p:sp>
          <p:nvSpPr>
            <p:cNvPr id="14" name="Freihandform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</p:grpSp>
      <p:sp>
        <p:nvSpPr>
          <p:cNvPr id="16" name="Titel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de-DE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de-DE"/>
              <a:t>Titel durch Klicken hinzufügen </a:t>
            </a:r>
          </a:p>
        </p:txBody>
      </p:sp>
      <p:sp>
        <p:nvSpPr>
          <p:cNvPr id="2" name="Inhaltsplatzhalter 5">
            <a:extLst>
              <a:ext uri="{FF2B5EF4-FFF2-40B4-BE49-F238E27FC236}">
                <a16:creationId xmlns:a16="http://schemas.microsoft.com/office/drawing/2014/main" id="{F14DA3C5-63E4-BAFB-1D68-47F71EEEE5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676525"/>
            <a:ext cx="4490827" cy="3597470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de-DE" sz="2000"/>
            </a:lvl1pPr>
            <a:lvl2pPr marL="283464" indent="-283464">
              <a:spcBef>
                <a:spcPts val="1800"/>
              </a:spcBef>
              <a:defRPr lang="de-DE" sz="2000"/>
            </a:lvl2pPr>
            <a:lvl3pPr marL="594360" indent="-283464">
              <a:spcBef>
                <a:spcPts val="1800"/>
              </a:spcBef>
              <a:defRPr lang="de-DE" sz="2000"/>
            </a:lvl3pPr>
            <a:lvl4pPr marL="822960" indent="-283464">
              <a:spcBef>
                <a:spcPts val="1800"/>
              </a:spcBef>
              <a:defRPr lang="de-DE" sz="2000"/>
            </a:lvl4pPr>
            <a:lvl5pPr marL="1005840" indent="-283464">
              <a:spcBef>
                <a:spcPts val="1800"/>
              </a:spcBef>
              <a:defRPr lang="de-DE" sz="2000"/>
            </a:lvl5pPr>
          </a:lstStyle>
          <a:p>
            <a:pPr lvl="0" rtl="0"/>
            <a:r>
              <a:rPr lang="de-DE"/>
              <a:t>Klicken, um Inhalt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3" name="Inhaltsplatzhalter 5">
            <a:extLst>
              <a:ext uri="{FF2B5EF4-FFF2-40B4-BE49-F238E27FC236}">
                <a16:creationId xmlns:a16="http://schemas.microsoft.com/office/drawing/2014/main" id="{BD11386D-847E-8CF5-E56A-42E80A65A08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881898" y="2676525"/>
            <a:ext cx="4490827" cy="3597470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de-DE" sz="2000"/>
            </a:lvl1pPr>
            <a:lvl2pPr marL="283464" indent="-283464">
              <a:spcBef>
                <a:spcPts val="1800"/>
              </a:spcBef>
              <a:defRPr lang="de-DE" sz="2000"/>
            </a:lvl2pPr>
            <a:lvl3pPr marL="548640" indent="-283464">
              <a:spcBef>
                <a:spcPts val="1800"/>
              </a:spcBef>
              <a:defRPr lang="de-DE" sz="2000"/>
            </a:lvl3pPr>
            <a:lvl4pPr marL="822960" indent="-283464">
              <a:spcBef>
                <a:spcPts val="1800"/>
              </a:spcBef>
              <a:defRPr lang="de-DE" sz="2000"/>
            </a:lvl4pPr>
            <a:lvl5pPr marL="1005840" indent="-283464">
              <a:spcBef>
                <a:spcPts val="1800"/>
              </a:spcBef>
              <a:defRPr lang="de-DE" sz="2000"/>
            </a:lvl5pPr>
          </a:lstStyle>
          <a:p>
            <a:pPr lvl="0" rtl="0"/>
            <a:r>
              <a:rPr lang="de-DE"/>
              <a:t>Klicken, um Inhalt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294A09A9-5501-47C1-A89A-A340965A2BE2}" type="slidenum">
              <a:rPr lang="de-DE" smtClean="0"/>
              <a:pPr/>
              <a:t>‹Nr.›</a:t>
            </a:fld>
            <a:endParaRPr lang="de-DE" dirty="0">
              <a:latin typeface="+mn-lt"/>
            </a:endParaRP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>
                <a:latin typeface="+mn-lt"/>
              </a:rPr>
              <a:t>10.01.2025</a:t>
            </a:r>
            <a:endParaRPr lang="de-DE" dirty="0">
              <a:latin typeface="+mn-lt"/>
            </a:endParaRP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056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42E558A9-6DD6-E21D-3A8F-6707E1DD1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2" name="AutoForm 24">
              <a:extLst>
                <a:ext uri="{FF2B5EF4-FFF2-40B4-BE49-F238E27FC236}">
                  <a16:creationId xmlns:a16="http://schemas.microsoft.com/office/drawing/2014/main" id="{3FC994E4-318C-1E66-B4E4-8F8FD08E0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  <p:sp>
          <p:nvSpPr>
            <p:cNvPr id="13" name="Freihandform 7">
              <a:extLst>
                <a:ext uri="{FF2B5EF4-FFF2-40B4-BE49-F238E27FC236}">
                  <a16:creationId xmlns:a16="http://schemas.microsoft.com/office/drawing/2014/main" id="{17C00E6B-F625-6D6C-8364-9DD9F3C36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  <p:sp>
          <p:nvSpPr>
            <p:cNvPr id="14" name="Freihandform 8">
              <a:extLst>
                <a:ext uri="{FF2B5EF4-FFF2-40B4-BE49-F238E27FC236}">
                  <a16:creationId xmlns:a16="http://schemas.microsoft.com/office/drawing/2014/main" id="{C6197B87-4F65-7981-9463-84830CD36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  <p:sp>
          <p:nvSpPr>
            <p:cNvPr id="18" name="Freihandform 9">
              <a:extLst>
                <a:ext uri="{FF2B5EF4-FFF2-40B4-BE49-F238E27FC236}">
                  <a16:creationId xmlns:a16="http://schemas.microsoft.com/office/drawing/2014/main" id="{86AA517C-7217-D864-B7E7-40984A288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  <p:sp>
          <p:nvSpPr>
            <p:cNvPr id="19" name="Freihandform 10">
              <a:extLst>
                <a:ext uri="{FF2B5EF4-FFF2-40B4-BE49-F238E27FC236}">
                  <a16:creationId xmlns:a16="http://schemas.microsoft.com/office/drawing/2014/main" id="{524013C6-491C-CAA2-5BD6-7C7359671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</p:grpSp>
      <p:sp>
        <p:nvSpPr>
          <p:cNvPr id="16" name="Titel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8885" y="3499667"/>
            <a:ext cx="4939666" cy="254281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de-DE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de-DE"/>
              <a:t>Titel durch Klicken hinzufügen </a:t>
            </a: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47460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Inhaltsplatzhalt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457201"/>
            <a:ext cx="5198269" cy="2305050"/>
          </a:xfrm>
        </p:spPr>
        <p:txBody>
          <a:bodyPr lIns="0" tIns="274320" rtlCol="0">
            <a:normAutofit/>
          </a:bodyPr>
          <a:lstStyle>
            <a:lvl1pPr marL="457200" indent="-457200">
              <a:spcBef>
                <a:spcPts val="1800"/>
              </a:spcBef>
              <a:buFont typeface="+mj-lt"/>
              <a:buAutoNum type="arabicPeriod"/>
              <a:defRPr lang="de-DE" sz="2000"/>
            </a:lvl1pPr>
            <a:lvl2pPr marL="914400" indent="-457200">
              <a:spcBef>
                <a:spcPts val="1800"/>
              </a:spcBef>
              <a:buFont typeface="+mj-lt"/>
              <a:buAutoNum type="alphaLcPeriod"/>
              <a:defRPr lang="de-DE" sz="2000"/>
            </a:lvl2pPr>
            <a:lvl3pPr marL="1371600" indent="-457200">
              <a:spcBef>
                <a:spcPts val="1800"/>
              </a:spcBef>
              <a:buFont typeface="+mj-lt"/>
              <a:buAutoNum type="arabicParenR"/>
              <a:defRPr lang="de-DE" sz="2000"/>
            </a:lvl3pPr>
            <a:lvl4pPr marL="1371600" indent="0">
              <a:spcBef>
                <a:spcPts val="1800"/>
              </a:spcBef>
              <a:buFont typeface="+mj-lt"/>
              <a:buNone/>
              <a:defRPr lang="de-DE" sz="2000"/>
            </a:lvl4pPr>
            <a:lvl5pPr marL="2286000" indent="-457200">
              <a:spcBef>
                <a:spcPts val="1800"/>
              </a:spcBef>
              <a:buFont typeface="+mj-lt"/>
              <a:buAutoNum type="arabicPeriod"/>
              <a:defRPr lang="de-DE" sz="2000"/>
            </a:lvl5pPr>
          </a:lstStyle>
          <a:p>
            <a:pPr lvl="0" rtl="0"/>
            <a:r>
              <a:rPr lang="de-DE"/>
              <a:t>Klicken, um Inhalt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endParaRPr lang="de-DE" dirty="0"/>
          </a:p>
        </p:txBody>
      </p:sp>
      <p:sp>
        <p:nvSpPr>
          <p:cNvPr id="2" name="Inhaltsplatzhalter 5">
            <a:extLst>
              <a:ext uri="{FF2B5EF4-FFF2-40B4-BE49-F238E27FC236}">
                <a16:creationId xmlns:a16="http://schemas.microsoft.com/office/drawing/2014/main" id="{3AC171DA-232D-44C1-6B93-40BACB298F4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810595"/>
            <a:ext cx="5198269" cy="3319513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de-DE" sz="2000"/>
            </a:lvl1pPr>
            <a:lvl2pPr marL="283464" indent="-283464">
              <a:spcBef>
                <a:spcPts val="1800"/>
              </a:spcBef>
              <a:defRPr lang="de-DE" sz="2000"/>
            </a:lvl2pPr>
            <a:lvl3pPr marL="548640" indent="-283464">
              <a:spcBef>
                <a:spcPts val="1800"/>
              </a:spcBef>
              <a:defRPr lang="de-DE" sz="2000"/>
            </a:lvl3pPr>
            <a:lvl4pPr marL="822960" indent="-283464">
              <a:spcBef>
                <a:spcPts val="1800"/>
              </a:spcBef>
              <a:defRPr lang="de-DE" sz="2000"/>
            </a:lvl4pPr>
            <a:lvl5pPr marL="1005840" indent="-283464">
              <a:spcBef>
                <a:spcPts val="1800"/>
              </a:spcBef>
              <a:defRPr lang="de-DE" sz="2000"/>
            </a:lvl5pPr>
          </a:lstStyle>
          <a:p>
            <a:pPr lvl="0" rtl="0"/>
            <a:r>
              <a:rPr lang="de-DE"/>
              <a:t>Klicken, um Inhalt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294A09A9-5501-47C1-A89A-A340965A2BE2}" type="slidenum">
              <a:rPr lang="de-DE" smtClean="0"/>
              <a:pPr/>
              <a:t>‹Nr.›</a:t>
            </a:fld>
            <a:endParaRPr lang="de-DE" dirty="0">
              <a:latin typeface="+mn-lt"/>
            </a:endParaRP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>
                <a:latin typeface="+mn-lt"/>
              </a:rPr>
              <a:t>10.01.2025</a:t>
            </a:r>
            <a:endParaRPr 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4606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inhalt und 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de-DE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de-DE"/>
              <a:t>Titel durch Klicken hinzufügen </a:t>
            </a:r>
          </a:p>
        </p:txBody>
      </p:sp>
      <p:sp>
        <p:nvSpPr>
          <p:cNvPr id="3" name="Inhaltsplatzhalter 5">
            <a:extLst>
              <a:ext uri="{FF2B5EF4-FFF2-40B4-BE49-F238E27FC236}">
                <a16:creationId xmlns:a16="http://schemas.microsoft.com/office/drawing/2014/main" id="{1EF4505D-6803-3813-7738-04996342781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4360" y="3279579"/>
            <a:ext cx="5044440" cy="2994415"/>
          </a:xfrm>
        </p:spPr>
        <p:txBody>
          <a:bodyPr lIns="0" tIns="22860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de-DE" sz="2000"/>
            </a:lvl1pPr>
            <a:lvl2pPr indent="-283464">
              <a:spcBef>
                <a:spcPts val="1800"/>
              </a:spcBef>
              <a:defRPr lang="de-DE" sz="2000"/>
            </a:lvl2pPr>
            <a:lvl3pPr indent="-283464">
              <a:spcBef>
                <a:spcPts val="1800"/>
              </a:spcBef>
              <a:defRPr lang="de-DE" sz="2000"/>
            </a:lvl3pPr>
            <a:lvl4pPr indent="-283464">
              <a:spcBef>
                <a:spcPts val="1800"/>
              </a:spcBef>
              <a:defRPr lang="de-DE" sz="2000"/>
            </a:lvl4pPr>
            <a:lvl5pPr indent="-283464">
              <a:spcBef>
                <a:spcPts val="1800"/>
              </a:spcBef>
              <a:defRPr lang="de-DE" sz="2000"/>
            </a:lvl5pPr>
          </a:lstStyle>
          <a:p>
            <a:pPr lvl="0" rtl="0"/>
            <a:r>
              <a:rPr lang="de-DE"/>
              <a:t>Klicken, um Inhalt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997459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4658637A-5D36-6127-19BC-C203E23FA4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118225" cy="6858000"/>
          </a:xfrm>
        </p:spPr>
        <p:txBody>
          <a:bodyPr rtlCol="0">
            <a:normAutofit/>
          </a:bodyPr>
          <a:lstStyle>
            <a:lvl1pPr marL="0" indent="0" algn="ctr">
              <a:buNone/>
              <a:defRPr lang="de-DE" sz="20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/>
              <a:t>Bild durch Klicken auf Symbol hinzufügen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294A09A9-5501-47C1-A89A-A340965A2BE2}" type="slidenum">
              <a:rPr lang="de-DE" smtClean="0"/>
              <a:pPr/>
              <a:t>‹Nr.›</a:t>
            </a:fld>
            <a:endParaRPr lang="de-DE" dirty="0">
              <a:latin typeface="+mn-lt"/>
            </a:endParaRP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>
                <a:latin typeface="+mn-lt"/>
              </a:rPr>
              <a:t>10.01.2025</a:t>
            </a:r>
            <a:endParaRPr 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9319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6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de-DE"/>
            </a:defPPr>
          </a:lstStyle>
          <a:p>
            <a:pPr lvl="0" rtl="0"/>
            <a:r>
              <a:rPr lang="de-DE"/>
              <a:t>Textmasterformat durch Klicken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12" name="Titelplatzhalter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de-DE"/>
            </a:defPPr>
          </a:lstStyle>
          <a:p>
            <a:pPr rtl="0"/>
            <a:r>
              <a:rPr lang="de-DE"/>
              <a:t>Titelmasterformat durch Klicken bearbeiten</a:t>
            </a:r>
          </a:p>
        </p:txBody>
      </p:sp>
      <p:sp>
        <p:nvSpPr>
          <p:cNvPr id="30" name="Datumsplatzhalter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de-DE" sz="11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de-DE">
                <a:latin typeface="+mn-lt"/>
              </a:rPr>
              <a:t>10.01.2025</a:t>
            </a:r>
            <a:endParaRPr lang="de-DE" dirty="0">
              <a:latin typeface="+mn-lt"/>
            </a:endParaRPr>
          </a:p>
        </p:txBody>
      </p:sp>
      <p:sp>
        <p:nvSpPr>
          <p:cNvPr id="32" name="Foliennummernplatzhalter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36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de-DE" sz="1100" b="1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698" r:id="rId2"/>
    <p:sldLayoutId id="2147483710" r:id="rId3"/>
    <p:sldLayoutId id="2147483700" r:id="rId4"/>
    <p:sldLayoutId id="2147483701" r:id="rId5"/>
    <p:sldLayoutId id="2147483659" r:id="rId6"/>
    <p:sldLayoutId id="2147483709" r:id="rId7"/>
    <p:sldLayoutId id="2147483708" r:id="rId8"/>
    <p:sldLayoutId id="2147483707" r:id="rId9"/>
    <p:sldLayoutId id="2147483706" r:id="rId10"/>
    <p:sldLayoutId id="2147483705" r:id="rId11"/>
    <p:sldLayoutId id="2147483704" r:id="rId12"/>
    <p:sldLayoutId id="2147483703" r:id="rId13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de-DE"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 lang="de-DE">
          <a:solidFill>
            <a:schemeClr val="tx2"/>
          </a:solidFill>
        </a:defRPr>
      </a:lvl2pPr>
      <a:lvl3pPr eaLnBrk="1" hangingPunct="1">
        <a:defRPr lang="de-DE">
          <a:solidFill>
            <a:schemeClr val="tx2"/>
          </a:solidFill>
        </a:defRPr>
      </a:lvl3pPr>
      <a:lvl4pPr eaLnBrk="1" hangingPunct="1">
        <a:defRPr lang="de-DE">
          <a:solidFill>
            <a:schemeClr val="tx2"/>
          </a:solidFill>
        </a:defRPr>
      </a:lvl4pPr>
      <a:lvl5pPr eaLnBrk="1" hangingPunct="1">
        <a:defRPr lang="de-DE">
          <a:solidFill>
            <a:schemeClr val="tx2"/>
          </a:solidFill>
        </a:defRPr>
      </a:lvl5pPr>
      <a:lvl6pPr eaLnBrk="1" hangingPunct="1">
        <a:defRPr lang="de-DE">
          <a:solidFill>
            <a:schemeClr val="tx2"/>
          </a:solidFill>
        </a:defRPr>
      </a:lvl6pPr>
      <a:lvl7pPr eaLnBrk="1" hangingPunct="1">
        <a:defRPr lang="de-DE">
          <a:solidFill>
            <a:schemeClr val="tx2"/>
          </a:solidFill>
        </a:defRPr>
      </a:lvl7pPr>
      <a:lvl8pPr eaLnBrk="1" hangingPunct="1">
        <a:defRPr lang="de-DE">
          <a:solidFill>
            <a:schemeClr val="tx2"/>
          </a:solidFill>
        </a:defRPr>
      </a:lvl8pPr>
      <a:lvl9pPr eaLnBrk="1" hangingPunct="1">
        <a:defRPr lang="de-DE">
          <a:solidFill>
            <a:schemeClr val="tx2"/>
          </a:solidFill>
        </a:defRPr>
      </a:lvl9pPr>
    </p:titleStyle>
    <p:bodyStyle>
      <a:lvl1pPr marL="228600" indent="-283464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de-DE"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archiv.diplo.de/arc-de/das-politische-archiv/generalakte-2683776" TargetMode="External"/><Relationship Id="rId3" Type="http://schemas.openxmlformats.org/officeDocument/2006/relationships/hyperlink" Target="https://www.nationalgeographic.de/themenkomplex/themen/geschichte-und-zivilisation/alte-geschichte/antike-zivilisation/altes-aegypten" TargetMode="External"/><Relationship Id="rId7" Type="http://schemas.openxmlformats.org/officeDocument/2006/relationships/hyperlink" Target="https://www.bpb.de/themen/kolonialismus-imperialismus/postkolonialismus-und-globalgeschichte/242213/transatlantischer-sklavenhandel-und-dreieckshandel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ni-frankfurt.de/141516678.pdf" TargetMode="External"/><Relationship Id="rId5" Type="http://schemas.openxmlformats.org/officeDocument/2006/relationships/hyperlink" Target="https://www.faz.net/aktuell/wirtschaft/mali-das-sagenhafte-reich-voller-gold-und-bodenschaetze-12024831.html" TargetMode="External"/><Relationship Id="rId4" Type="http://schemas.openxmlformats.org/officeDocument/2006/relationships/hyperlink" Target="https://www.arte-magazin.de/rivalen-am-nil/" TargetMode="External"/><Relationship Id="rId9" Type="http://schemas.openxmlformats.org/officeDocument/2006/relationships/hyperlink" Target="https://www.bpb.de/shop/zeitschriften/apuz/208251/herrschaft-im-kolonialen-raum/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agesschau.de/inland/innenpolitik/voelkermord-ruanda-100.html" TargetMode="External"/><Relationship Id="rId3" Type="http://schemas.openxmlformats.org/officeDocument/2006/relationships/hyperlink" Target="https://www.bpb.de/themen/afrika/dossier-afrika/58874/afrikas-steiniger-weg-in-die-unabhaengigkeit/" TargetMode="External"/><Relationship Id="rId7" Type="http://schemas.openxmlformats.org/officeDocument/2006/relationships/hyperlink" Target="https://www.youtube.com/watch?v=Fs1arv69-N8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mz.de/de/service/lexikon/organisation-fuer-afrikanische-einheit-oau-14732" TargetMode="External"/><Relationship Id="rId5" Type="http://schemas.openxmlformats.org/officeDocument/2006/relationships/hyperlink" Target="https://www.swr.de/swrkultur/wissen/archivradio/afrikanisches-jahr-1960-kolonien-werden-zu-unabhaengigen-staaten-100.html" TargetMode="External"/><Relationship Id="rId4" Type="http://schemas.openxmlformats.org/officeDocument/2006/relationships/hyperlink" Target="https://www.deutschlandfunkkultur.de/afrikanische-unabhaengigkeit-die-langen-schatten-der-100.html" TargetMode="External"/><Relationship Id="rId9" Type="http://schemas.openxmlformats.org/officeDocument/2006/relationships/hyperlink" Target="https://www.auswaertiges-amt.de/de/aussenpolitik/afrika/afrikanische-union-205704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B1D9D6-2977-ABCD-FDF8-51AFA5064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 dirty="0"/>
              <a:t>Internationale Politik und Globalisierung - Afrika gestern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EAEE756-F71E-413A-1BA1-DDE774C66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436" y="4179839"/>
            <a:ext cx="5675868" cy="1767993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5F5E8EE-1CA2-01CC-CBAA-B24FB77B22E0}"/>
              </a:ext>
            </a:extLst>
          </p:cNvPr>
          <p:cNvSpPr txBox="1"/>
          <p:nvPr/>
        </p:nvSpPr>
        <p:spPr>
          <a:xfrm>
            <a:off x="10779807" y="6488668"/>
            <a:ext cx="14121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10.01.2025</a:t>
            </a:r>
          </a:p>
        </p:txBody>
      </p:sp>
    </p:spTree>
    <p:extLst>
      <p:ext uri="{BB962C8B-B14F-4D97-AF65-F5344CB8AC3E}">
        <p14:creationId xmlns:p14="http://schemas.microsoft.com/office/powerpoint/2010/main" val="3390304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AC352F-CECE-87E0-D433-45C5A0927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Berliner Konferenz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3A1173-CA7D-E53B-92D7-C7EFF6FC7ED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94360" y="2676525"/>
            <a:ext cx="8910367" cy="359747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europäische Mächte teilten Afrika ohne Rücksicht auf ethnische oder kulturelle Gegebenheiten auf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Politische und wirtschaftliche Macht lagen bei der Kolonialmacht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Afrika wurde zur Rohstoffquelle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„The </a:t>
            </a:r>
            <a:r>
              <a:rPr lang="de-DE" dirty="0" err="1"/>
              <a:t>Scramble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Africa</a:t>
            </a:r>
            <a:r>
              <a:rPr lang="de-DE" dirty="0"/>
              <a:t>“</a:t>
            </a:r>
          </a:p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9357BDF-82F3-7017-9DEE-9DB5EE99A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de-DE" smtClean="0"/>
              <a:pPr rtl="0"/>
              <a:t>10</a:t>
            </a:fld>
            <a:endParaRPr 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62896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A1EDBD-F73C-A246-8150-294F928AA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4AF32F0-6AD7-2473-9D9F-A3CD65CC2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02875"/>
            <a:ext cx="10873740" cy="1680205"/>
          </a:xfrm>
        </p:spPr>
        <p:txBody>
          <a:bodyPr rtlCol="0"/>
          <a:lstStyle>
            <a:defPPr>
              <a:defRPr lang="de-DE"/>
            </a:defPPr>
          </a:lstStyle>
          <a:p>
            <a:r>
              <a:rPr lang="de-DE" dirty="0"/>
              <a:t>Intensivierung der kolonialen Ausbeutung und Infrastrukturentwicklung</a:t>
            </a: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B99F30ED-E7FF-BBE6-D759-76C30730F6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reihandform 19">
              <a:extLst>
                <a:ext uri="{FF2B5EF4-FFF2-40B4-BE49-F238E27FC236}">
                  <a16:creationId xmlns:a16="http://schemas.microsoft.com/office/drawing/2014/main" id="{A5CACEFC-01B2-8E57-7114-90180B648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  <p:sp>
          <p:nvSpPr>
            <p:cNvPr id="21" name="Freihandform 20">
              <a:extLst>
                <a:ext uri="{FF2B5EF4-FFF2-40B4-BE49-F238E27FC236}">
                  <a16:creationId xmlns:a16="http://schemas.microsoft.com/office/drawing/2014/main" id="{806F187C-BB26-D77F-D1E6-C8C6592B4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  <p:sp>
          <p:nvSpPr>
            <p:cNvPr id="22" name="Freihandform 21">
              <a:extLst>
                <a:ext uri="{FF2B5EF4-FFF2-40B4-BE49-F238E27FC236}">
                  <a16:creationId xmlns:a16="http://schemas.microsoft.com/office/drawing/2014/main" id="{A77581EA-C4E6-38B0-8462-47F4F2498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</p:grp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E811FD3-B345-CC29-CCFD-01A27BED8DD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de-DE" smtClean="0"/>
              <a:pPr rtl="0"/>
              <a:t>11</a:t>
            </a:fld>
            <a:endParaRPr lang="de-DE" dirty="0">
              <a:latin typeface="+mn-lt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3050543-2FEB-C889-74DE-93E170759D31}"/>
              </a:ext>
            </a:extLst>
          </p:cNvPr>
          <p:cNvSpPr txBox="1"/>
          <p:nvPr/>
        </p:nvSpPr>
        <p:spPr>
          <a:xfrm>
            <a:off x="2057399" y="2562747"/>
            <a:ext cx="9267738" cy="2344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1"/>
                </a:solidFill>
              </a:rPr>
              <a:t>Zwangsarbeit und Monokulturen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1"/>
                </a:solidFill>
              </a:rPr>
              <a:t>Ausbeutung von Ressourcen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1"/>
                </a:solidFill>
              </a:rPr>
              <a:t>Bau von Eisenbahnen und Straßen zur Rohstoffförderung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1"/>
                </a:solidFill>
              </a:rPr>
              <a:t>Verarmung der lokalen Bevölkerung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1"/>
                </a:solidFill>
              </a:rPr>
              <a:t>Widerstand gegen die Kolonialherrschaft wuchs </a:t>
            </a:r>
          </a:p>
        </p:txBody>
      </p:sp>
    </p:spTree>
    <p:extLst>
      <p:ext uri="{BB962C8B-B14F-4D97-AF65-F5344CB8AC3E}">
        <p14:creationId xmlns:p14="http://schemas.microsoft.com/office/powerpoint/2010/main" val="69525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B8CE60-587E-1D5C-8B50-ED3441BA49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9835" y="430529"/>
            <a:ext cx="5486400" cy="3291840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 dirty="0"/>
              <a:t>Kolonialzeit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E02AE9C-BA1D-195E-3B93-A5A0CC03D8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99835" y="4568602"/>
            <a:ext cx="5486400" cy="1645920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 dirty="0"/>
              <a:t>Karte des kolonialen Afrika im Jahr 1914.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F76C97D-85A7-8D83-BEFE-EC90250A9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24785" cy="6101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7AB1EB3-6A77-5B8C-D9A5-774941F75D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72962"/>
            <a:ext cx="6024784" cy="890142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6B121BAA-3B57-9E63-4767-46CA9F5BEF95}"/>
              </a:ext>
            </a:extLst>
          </p:cNvPr>
          <p:cNvSpPr txBox="1"/>
          <p:nvPr/>
        </p:nvSpPr>
        <p:spPr>
          <a:xfrm>
            <a:off x="-72640" y="6396335"/>
            <a:ext cx="60974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de-DE" sz="12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https://upload.wikimedia.org/wikipedia/commons/thumb/6/63/Kolonien-Afrikas.svg/635px-Kolonien-Afrikas.svg.png</a:t>
            </a:r>
            <a:endParaRPr lang="de-DE" sz="1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40871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5FEEB7-0DA2-DACA-BAC4-F5C400221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A6F7F93-6C48-6A02-41A7-41BD05E90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02875"/>
            <a:ext cx="10873740" cy="1680205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 dirty="0"/>
              <a:t>Unabhängigkeitsbewegung</a:t>
            </a: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ACDD1CFA-778D-F16E-44EE-BC5A036D3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reihandform 19">
              <a:extLst>
                <a:ext uri="{FF2B5EF4-FFF2-40B4-BE49-F238E27FC236}">
                  <a16:creationId xmlns:a16="http://schemas.microsoft.com/office/drawing/2014/main" id="{D5FDD028-9DB8-B549-2C40-BB3814C8DD2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  <p:sp>
          <p:nvSpPr>
            <p:cNvPr id="21" name="Freihandform 20">
              <a:extLst>
                <a:ext uri="{FF2B5EF4-FFF2-40B4-BE49-F238E27FC236}">
                  <a16:creationId xmlns:a16="http://schemas.microsoft.com/office/drawing/2014/main" id="{A1F4EBD9-E5DD-CA9A-9C9E-6BD9C60FB09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  <p:sp>
          <p:nvSpPr>
            <p:cNvPr id="22" name="Freihandform 21">
              <a:extLst>
                <a:ext uri="{FF2B5EF4-FFF2-40B4-BE49-F238E27FC236}">
                  <a16:creationId xmlns:a16="http://schemas.microsoft.com/office/drawing/2014/main" id="{1D050887-5C16-DF43-2906-C9A5AFBE65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</p:grp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25D363C-4CD8-7420-6B94-7A3D1760AF2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de-DE" smtClean="0"/>
              <a:pPr rtl="0"/>
              <a:t>13</a:t>
            </a:fld>
            <a:endParaRPr lang="de-DE" dirty="0">
              <a:latin typeface="+mn-lt"/>
            </a:endParaRPr>
          </a:p>
        </p:txBody>
      </p:sp>
      <p:cxnSp>
        <p:nvCxnSpPr>
          <p:cNvPr id="8" name="Gerader Verbinder 7" descr="Zeitachse">
            <a:extLst>
              <a:ext uri="{FF2B5EF4-FFF2-40B4-BE49-F238E27FC236}">
                <a16:creationId xmlns:a16="http://schemas.microsoft.com/office/drawing/2014/main" id="{BBC46778-42BE-9F4B-E345-6E8020FBA4C5}"/>
              </a:ext>
            </a:extLst>
          </p:cNvPr>
          <p:cNvCxnSpPr>
            <a:cxnSpLocks/>
            <a:stCxn id="12" idx="6"/>
            <a:endCxn id="9" idx="2"/>
          </p:cNvCxnSpPr>
          <p:nvPr/>
        </p:nvCxnSpPr>
        <p:spPr>
          <a:xfrm flipH="1">
            <a:off x="1296225" y="3815650"/>
            <a:ext cx="94305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Ellipse 8" descr="Zeitachsenmarker">
            <a:extLst>
              <a:ext uri="{FF2B5EF4-FFF2-40B4-BE49-F238E27FC236}">
                <a16:creationId xmlns:a16="http://schemas.microsoft.com/office/drawing/2014/main" id="{22C3B20E-5483-B423-CFB0-D92A2DB43B67}"/>
              </a:ext>
            </a:extLst>
          </p:cNvPr>
          <p:cNvSpPr/>
          <p:nvPr/>
        </p:nvSpPr>
        <p:spPr>
          <a:xfrm>
            <a:off x="1296225" y="3731168"/>
            <a:ext cx="168964" cy="16896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10" name="Ellipse 9" descr="Zeitachsenmarker">
            <a:extLst>
              <a:ext uri="{FF2B5EF4-FFF2-40B4-BE49-F238E27FC236}">
                <a16:creationId xmlns:a16="http://schemas.microsoft.com/office/drawing/2014/main" id="{AC31C642-5060-B364-4AEE-4316D4FD546B}"/>
              </a:ext>
            </a:extLst>
          </p:cNvPr>
          <p:cNvSpPr/>
          <p:nvPr/>
        </p:nvSpPr>
        <p:spPr>
          <a:xfrm>
            <a:off x="4377366" y="3731168"/>
            <a:ext cx="168964" cy="16896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11" name="Ellipse 10" descr="Zeitachsenmarker">
            <a:extLst>
              <a:ext uri="{FF2B5EF4-FFF2-40B4-BE49-F238E27FC236}">
                <a16:creationId xmlns:a16="http://schemas.microsoft.com/office/drawing/2014/main" id="{99CBE152-D3D8-313D-7562-21578818C4A5}"/>
              </a:ext>
            </a:extLst>
          </p:cNvPr>
          <p:cNvSpPr/>
          <p:nvPr/>
        </p:nvSpPr>
        <p:spPr>
          <a:xfrm>
            <a:off x="7425366" y="3731168"/>
            <a:ext cx="168964" cy="16896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12" name="Ellipse 11" descr="Zeitachsenmarker">
            <a:extLst>
              <a:ext uri="{FF2B5EF4-FFF2-40B4-BE49-F238E27FC236}">
                <a16:creationId xmlns:a16="http://schemas.microsoft.com/office/drawing/2014/main" id="{45E0BB47-CCA6-16BC-0B1C-274132B9C087}"/>
              </a:ext>
            </a:extLst>
          </p:cNvPr>
          <p:cNvSpPr/>
          <p:nvPr/>
        </p:nvSpPr>
        <p:spPr>
          <a:xfrm>
            <a:off x="10557847" y="3731168"/>
            <a:ext cx="168964" cy="16896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>
              <a:ln>
                <a:solidFill>
                  <a:srgbClr val="000000"/>
                </a:solidFill>
              </a:ln>
            </a:endParaRPr>
          </a:p>
        </p:txBody>
      </p:sp>
      <p:cxnSp>
        <p:nvCxnSpPr>
          <p:cNvPr id="13" name="Gerader Verbinder 12" descr="Zeitachse">
            <a:extLst>
              <a:ext uri="{FF2B5EF4-FFF2-40B4-BE49-F238E27FC236}">
                <a16:creationId xmlns:a16="http://schemas.microsoft.com/office/drawing/2014/main" id="{F7B69ABF-FAF2-4E3A-93A0-5620ECCDBF59}"/>
              </a:ext>
            </a:extLst>
          </p:cNvPr>
          <p:cNvCxnSpPr>
            <a:cxnSpLocks/>
          </p:cNvCxnSpPr>
          <p:nvPr/>
        </p:nvCxnSpPr>
        <p:spPr>
          <a:xfrm flipH="1">
            <a:off x="1324509" y="3808039"/>
            <a:ext cx="931782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E9135919-569C-DA36-B0B1-969645E875AA}"/>
              </a:ext>
            </a:extLst>
          </p:cNvPr>
          <p:cNvSpPr txBox="1"/>
          <p:nvPr/>
        </p:nvSpPr>
        <p:spPr>
          <a:xfrm>
            <a:off x="749201" y="3884097"/>
            <a:ext cx="12602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i="0" u="none" strike="noStrike" dirty="0">
                <a:solidFill>
                  <a:srgbClr val="000000"/>
                </a:solidFill>
                <a:effectLst/>
                <a:cs typeface="Aldhabi" panose="020F0502020204030204" pitchFamily="2" charset="-78"/>
              </a:rPr>
              <a:t>1945–1960</a:t>
            </a:r>
            <a:endParaRPr lang="de-DE" sz="1600" dirty="0">
              <a:cs typeface="Aldhabi" panose="020F0502020204030204" pitchFamily="2" charset="-78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1D14B3F-8433-2DB6-5CBC-100F092557ED}"/>
              </a:ext>
            </a:extLst>
          </p:cNvPr>
          <p:cNvSpPr txBox="1"/>
          <p:nvPr/>
        </p:nvSpPr>
        <p:spPr>
          <a:xfrm>
            <a:off x="4132454" y="3380885"/>
            <a:ext cx="653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i="0" u="none" strike="noStrike" dirty="0">
                <a:solidFill>
                  <a:srgbClr val="000000"/>
                </a:solidFill>
                <a:effectLst/>
                <a:cs typeface="Aldhabi" panose="020F0502020204030204" pitchFamily="2" charset="-78"/>
              </a:rPr>
              <a:t>1957</a:t>
            </a:r>
            <a:endParaRPr lang="de-DE" sz="1600" dirty="0">
              <a:cs typeface="Aldhabi" panose="020F0502020204030204" pitchFamily="2" charset="-78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BB67F4C-9763-423D-B64A-D9364BDEE216}"/>
              </a:ext>
            </a:extLst>
          </p:cNvPr>
          <p:cNvSpPr txBox="1"/>
          <p:nvPr/>
        </p:nvSpPr>
        <p:spPr>
          <a:xfrm>
            <a:off x="7177172" y="3902313"/>
            <a:ext cx="662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i="0" u="none" strike="noStrike" dirty="0">
                <a:solidFill>
                  <a:srgbClr val="000000"/>
                </a:solidFill>
                <a:effectLst/>
                <a:cs typeface="Aldhabi" panose="020F0502020204030204" pitchFamily="2" charset="-78"/>
              </a:rPr>
              <a:t>1960</a:t>
            </a:r>
            <a:endParaRPr lang="de-DE" sz="1600" dirty="0">
              <a:cs typeface="Aldhabi" panose="020F0502020204030204" pitchFamily="2" charset="-78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0B92053-0C6C-D307-7465-8DB791C8275F}"/>
              </a:ext>
            </a:extLst>
          </p:cNvPr>
          <p:cNvSpPr txBox="1"/>
          <p:nvPr/>
        </p:nvSpPr>
        <p:spPr>
          <a:xfrm>
            <a:off x="10310892" y="3429000"/>
            <a:ext cx="662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i="0" u="none" strike="noStrike" dirty="0">
                <a:solidFill>
                  <a:srgbClr val="000000"/>
                </a:solidFill>
                <a:effectLst/>
                <a:cs typeface="Aldhabi" panose="020F0502020204030204" pitchFamily="2" charset="-78"/>
              </a:rPr>
              <a:t>1963</a:t>
            </a:r>
            <a:endParaRPr lang="de-DE" sz="1600" dirty="0">
              <a:cs typeface="Aldhabi" panose="020F0502020204030204" pitchFamily="2" charset="-78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EC9130F9-F44A-0D75-7CBD-566D664ADFFB}"/>
              </a:ext>
            </a:extLst>
          </p:cNvPr>
          <p:cNvSpPr txBox="1"/>
          <p:nvPr/>
        </p:nvSpPr>
        <p:spPr>
          <a:xfrm>
            <a:off x="5341" y="2848391"/>
            <a:ext cx="27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i="0" u="none" strike="noStrike" dirty="0">
                <a:solidFill>
                  <a:srgbClr val="000000"/>
                </a:solidFill>
                <a:effectLst/>
                <a:cs typeface="Aldhabi" panose="020F0502020204030204" pitchFamily="2" charset="-78"/>
              </a:rPr>
              <a:t>Beginn der Unabhängigkeitsbewegungen nach dem Zweiten Weltkrieg.</a:t>
            </a:r>
            <a:endParaRPr lang="de-DE" sz="1600" dirty="0">
              <a:cs typeface="Aldhabi" panose="020F0502020204030204" pitchFamily="2" charset="-78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410CADD4-7B58-B716-B7FE-1DBE6A22FF02}"/>
              </a:ext>
            </a:extLst>
          </p:cNvPr>
          <p:cNvSpPr txBox="1"/>
          <p:nvPr/>
        </p:nvSpPr>
        <p:spPr>
          <a:xfrm>
            <a:off x="6135848" y="3304014"/>
            <a:ext cx="27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i="0" u="none" strike="noStrike" dirty="0">
                <a:solidFill>
                  <a:srgbClr val="000000"/>
                </a:solidFill>
                <a:effectLst/>
                <a:cs typeface="Aldhabi" panose="020F0502020204030204" pitchFamily="2" charset="-78"/>
              </a:rPr>
              <a:t>„Afrikanisches Jahr“</a:t>
            </a:r>
            <a:endParaRPr lang="de-DE" sz="1600" dirty="0">
              <a:cs typeface="Aldhabi" panose="020F0502020204030204" pitchFamily="2" charset="-78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34358966-3A0F-74F3-E42B-12A4F185AE77}"/>
              </a:ext>
            </a:extLst>
          </p:cNvPr>
          <p:cNvSpPr txBox="1"/>
          <p:nvPr/>
        </p:nvSpPr>
        <p:spPr>
          <a:xfrm>
            <a:off x="3085371" y="3977003"/>
            <a:ext cx="27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i="0" u="none" strike="noStrike" dirty="0">
                <a:solidFill>
                  <a:srgbClr val="000000"/>
                </a:solidFill>
                <a:effectLst/>
                <a:cs typeface="Aldhabi" panose="020F0502020204030204" pitchFamily="2" charset="-78"/>
              </a:rPr>
              <a:t>Ghana wir als erstes Land von einer europäischen Kolonialmacht unabhängig.</a:t>
            </a:r>
            <a:endParaRPr lang="de-DE" sz="1600" dirty="0">
              <a:cs typeface="Aldhabi" panose="020F0502020204030204" pitchFamily="2" charset="-78"/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D64FAF18-4C80-591C-75BA-B59489F7E443}"/>
              </a:ext>
            </a:extLst>
          </p:cNvPr>
          <p:cNvSpPr txBox="1"/>
          <p:nvPr/>
        </p:nvSpPr>
        <p:spPr>
          <a:xfrm>
            <a:off x="9268329" y="3977002"/>
            <a:ext cx="27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i="0" u="none" strike="noStrike" dirty="0">
                <a:solidFill>
                  <a:srgbClr val="000000"/>
                </a:solidFill>
                <a:effectLst/>
                <a:cs typeface="Aldhabi" panose="020F0502020204030204" pitchFamily="2" charset="-78"/>
              </a:rPr>
              <a:t>Gründung der Organisation für Afrikanische Einheit</a:t>
            </a:r>
            <a:endParaRPr lang="de-DE" sz="1600" dirty="0">
              <a:cs typeface="Aldhabi" panose="020F05020202040302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04395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AC352F-CECE-87E0-D433-45C5A0927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Beginn der Unabhängigkeitsbewegungen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3A1173-CA7D-E53B-92D7-C7EFF6FC7ED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94360" y="2676525"/>
            <a:ext cx="8910367" cy="359747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0" i="0" u="none" strike="noStrike" dirty="0">
                <a:solidFill>
                  <a:srgbClr val="000000"/>
                </a:solidFill>
                <a:effectLst/>
              </a:rPr>
              <a:t>Millionen afrikanischer Soldaten kämpften für europäische Kolonialmächte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0" i="0" u="none" strike="noStrike" dirty="0">
                <a:solidFill>
                  <a:srgbClr val="000000"/>
                </a:solidFill>
                <a:effectLst/>
              </a:rPr>
              <a:t>Europa war wirtschaftlich geschwächt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0" i="0" u="none" strike="noStrike" dirty="0">
                <a:solidFill>
                  <a:srgbClr val="000000"/>
                </a:solidFill>
                <a:effectLst/>
              </a:rPr>
              <a:t>Aufstieg neuer Weltmächte (USA und UdSSR), die Dekolonisierung unterstützten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0" i="0" u="none" strike="noStrike" dirty="0">
                <a:solidFill>
                  <a:srgbClr val="000000"/>
                </a:solidFill>
                <a:effectLst/>
              </a:rPr>
              <a:t>Atlantik-Charta (1941)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0" i="0" u="none" strike="noStrike" dirty="0">
                <a:solidFill>
                  <a:srgbClr val="000000"/>
                </a:solidFill>
                <a:effectLst/>
              </a:rPr>
              <a:t>Gründung von Parteien und Bewegungen wie der African National 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</a:rPr>
              <a:t>Congress</a:t>
            </a:r>
            <a:endParaRPr lang="de-DE" sz="1800" b="0" i="0" u="none" strike="noStrike" dirty="0">
              <a:solidFill>
                <a:srgbClr val="000000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0" i="0" u="none" strike="noStrike" dirty="0">
                <a:solidFill>
                  <a:srgbClr val="000000"/>
                </a:solidFill>
                <a:effectLst/>
              </a:rPr>
              <a:t>Proteste, Streiks und Boykotte gegen Kolonialregierungen</a:t>
            </a:r>
          </a:p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9357BDF-82F3-7017-9DEE-9DB5EE99A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de-DE" smtClean="0"/>
              <a:pPr rtl="0"/>
              <a:t>14</a:t>
            </a:fld>
            <a:endParaRPr 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30645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74A036-DD84-1F81-B7D4-FDC4EE3AD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076A6D-315A-CF49-EF5C-D9C57CDA4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09" y="278129"/>
            <a:ext cx="4885924" cy="2354026"/>
          </a:xfrm>
        </p:spPr>
        <p:txBody>
          <a:bodyPr rtlCol="0"/>
          <a:lstStyle>
            <a:defPPr>
              <a:defRPr lang="de-DE"/>
            </a:defPPr>
          </a:lstStyle>
          <a:p>
            <a:r>
              <a:rPr lang="de-DE" dirty="0"/>
              <a:t>Ghana: Erstes unabhängiges Land Afrikas südlich der Sahara</a:t>
            </a:r>
            <a:endParaRPr lang="de-DE" sz="4400" dirty="0">
              <a:cs typeface="Aldhabi" panose="020F0502020204030204" pitchFamily="2" charset="-78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39CDFF-2C6B-D269-9657-28B69EC205D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94360" y="2985175"/>
            <a:ext cx="5501640" cy="2994025"/>
          </a:xfrm>
        </p:spPr>
        <p:txBody>
          <a:bodyPr rtlCol="0">
            <a:noAutofit/>
          </a:bodyPr>
          <a:lstStyle>
            <a:defPPr>
              <a:defRPr lang="de-DE"/>
            </a:defPPr>
          </a:lstStyle>
          <a:p>
            <a:pPr marL="342900" indent="-34290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0000"/>
                </a:solidFill>
              </a:rPr>
              <a:t>Ehemalige britische Kolonie, bekannt für Gold und Kakaoexport</a:t>
            </a:r>
          </a:p>
          <a:p>
            <a:pPr marL="342900" indent="-34290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400" b="0" i="0" u="none" strike="noStrike" dirty="0">
                <a:solidFill>
                  <a:srgbClr val="000000"/>
                </a:solidFill>
                <a:effectLst/>
              </a:rPr>
              <a:t>Gründung der United Gold Coast Convention (UGCC) in den 1940ern</a:t>
            </a:r>
          </a:p>
          <a:p>
            <a:pPr marL="342900" indent="-34290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400" dirty="0"/>
              <a:t>Kwame Nkrumah gründete 1949 die Convention </a:t>
            </a:r>
            <a:r>
              <a:rPr lang="de-DE" sz="1400" dirty="0" err="1"/>
              <a:t>People’s</a:t>
            </a:r>
            <a:r>
              <a:rPr lang="de-DE" sz="1400" dirty="0"/>
              <a:t> Party (CPP)</a:t>
            </a:r>
          </a:p>
          <a:p>
            <a:pPr marL="342900" indent="-34290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400" dirty="0"/>
              <a:t>Kwame Nkrumah als charismatischer Anführer der Unabhängigkeitsbewegung</a:t>
            </a:r>
          </a:p>
          <a:p>
            <a:pPr marL="342900" indent="-34290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400" dirty="0"/>
              <a:t>Wahlen 1951: Kwame Nkrumah wird Premierminister</a:t>
            </a:r>
          </a:p>
          <a:p>
            <a:pPr marL="342900" indent="-34290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400" b="0" i="0" u="none" strike="noStrike" dirty="0">
                <a:solidFill>
                  <a:srgbClr val="000000"/>
                </a:solidFill>
                <a:effectLst/>
              </a:rPr>
              <a:t>März 1957: Ghana wird das erste unabhängige Land in Afrika südlich der Sahara</a:t>
            </a:r>
            <a:endParaRPr lang="de-DE" sz="140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41586F1-4608-8F4E-4BB5-EEDEF54A2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de-DE" smtClean="0"/>
              <a:pPr rtl="0"/>
              <a:t>15</a:t>
            </a:fld>
            <a:endParaRPr lang="de-DE" dirty="0">
              <a:latin typeface="+mn-lt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DE8DC08D-D591-55AF-D77A-10845983F588}"/>
              </a:ext>
            </a:extLst>
          </p:cNvPr>
          <p:cNvSpPr txBox="1"/>
          <p:nvPr/>
        </p:nvSpPr>
        <p:spPr>
          <a:xfrm>
            <a:off x="6177096" y="5038742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https://miro.medium.com/v2/resize:fit:1400/1*vL6ncvUXFgwmWXY6tESckA.jpeg</a:t>
            </a:r>
          </a:p>
        </p:txBody>
      </p:sp>
      <p:pic>
        <p:nvPicPr>
          <p:cNvPr id="5" name="Grafik 4" descr="Ein Bild, das Menschliches Gesicht, Person, Kleidung, Anzug enthält.&#10;&#10;Automatisch generierte Beschreibung">
            <a:extLst>
              <a:ext uri="{FF2B5EF4-FFF2-40B4-BE49-F238E27FC236}">
                <a16:creationId xmlns:a16="http://schemas.microsoft.com/office/drawing/2014/main" id="{6A3FF34B-0AE8-0E03-FEEA-A42D9A89E9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096" y="1819258"/>
            <a:ext cx="5719895" cy="321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904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EA5F30-85C6-1E5B-303E-819E1829EF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71050C-0488-AD94-E130-623AC2088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</p:spPr>
        <p:txBody>
          <a:bodyPr rtlCol="0"/>
          <a:lstStyle>
            <a:defPPr>
              <a:defRPr lang="de-DE"/>
            </a:defPPr>
          </a:lstStyle>
          <a:p>
            <a:r>
              <a:rPr lang="de-DE" sz="4400" i="0" u="none" strike="noStrike" dirty="0">
                <a:solidFill>
                  <a:srgbClr val="000000"/>
                </a:solidFill>
                <a:effectLst/>
                <a:cs typeface="Aldhabi" panose="020F0502020204030204" pitchFamily="2" charset="-78"/>
              </a:rPr>
              <a:t>Afrikanisches Jahr</a:t>
            </a:r>
            <a:endParaRPr lang="de-DE" sz="4400" dirty="0">
              <a:cs typeface="Aldhabi" panose="020F0502020204030204" pitchFamily="2" charset="-78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F2883F8-5667-65E6-2EBD-76A4720CCB9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93725" y="3279775"/>
            <a:ext cx="5045075" cy="2994025"/>
          </a:xfrm>
        </p:spPr>
        <p:txBody>
          <a:bodyPr rtlCol="0">
            <a:normAutofit fontScale="92500" lnSpcReduction="20000"/>
          </a:bodyPr>
          <a:lstStyle>
            <a:defPPr>
              <a:defRPr lang="de-DE"/>
            </a:defPPr>
          </a:lstStyle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de-DE" sz="2000" i="0" u="none" strike="noStrike" dirty="0">
                <a:solidFill>
                  <a:srgbClr val="000000"/>
                </a:solidFill>
                <a:effectLst/>
                <a:cs typeface="Aldhabi" panose="020F0502020204030204" pitchFamily="2" charset="-78"/>
              </a:rPr>
              <a:t>17 afrikanische Länder erlangten in diesem Jahr ihre Unabhängigkeit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de-DE" dirty="0"/>
              <a:t>Symbol für die Beschleunigung der Dekolonialisierung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de-DE" dirty="0"/>
              <a:t>Unterstützung der Dekolonialisierung durch die Vereinten Nationen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de-DE" dirty="0"/>
              <a:t>Neue Probleme wie wirtschaftliche Abhängigkeit, ethnische Spannungen und schwache Regierungsführung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000F847-0C8A-0EBF-516A-9D54ECD14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de-DE" smtClean="0"/>
              <a:pPr rtl="0"/>
              <a:t>16</a:t>
            </a:fld>
            <a:endParaRPr lang="de-DE" dirty="0">
              <a:latin typeface="+mn-lt"/>
            </a:endParaRPr>
          </a:p>
        </p:txBody>
      </p:sp>
      <p:pic>
        <p:nvPicPr>
          <p:cNvPr id="8" name="Bildplatzhalter 7" descr="Ein Bild, das Karte, Welt enthält.&#10;&#10;Automatisch generierte Beschreibung">
            <a:extLst>
              <a:ext uri="{FF2B5EF4-FFF2-40B4-BE49-F238E27FC236}">
                <a16:creationId xmlns:a16="http://schemas.microsoft.com/office/drawing/2014/main" id="{D158147F-7AEE-ADAA-4590-4633A9B7349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4" r="5394"/>
          <a:stretch>
            <a:fillRect/>
          </a:stretch>
        </p:blipFill>
        <p:spPr>
          <a:xfrm>
            <a:off x="6096000" y="0"/>
            <a:ext cx="6118225" cy="6273800"/>
          </a:xfr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BC93F6C4-0A2F-BF15-55FC-43FB3A74D6D3}"/>
              </a:ext>
            </a:extLst>
          </p:cNvPr>
          <p:cNvSpPr txBox="1"/>
          <p:nvPr/>
        </p:nvSpPr>
        <p:spPr>
          <a:xfrm>
            <a:off x="6006518" y="6210539"/>
            <a:ext cx="610718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Afrikanische Länder mit dem Jahr der Unabhängigkeit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https://de-academic.com/pictures/dewiki/50/220px-Africa_independence_dates.svg.png</a:t>
            </a:r>
          </a:p>
        </p:txBody>
      </p:sp>
    </p:spTree>
    <p:extLst>
      <p:ext uri="{BB962C8B-B14F-4D97-AF65-F5344CB8AC3E}">
        <p14:creationId xmlns:p14="http://schemas.microsoft.com/office/powerpoint/2010/main" val="2346673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CB9BF0-CEAF-2FAC-F171-C6CD4858D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B37EC7-2595-6947-B306-3469A7D1D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Gründung der Organisation </a:t>
            </a:r>
            <a:br>
              <a:rPr lang="de-DE" dirty="0"/>
            </a:br>
            <a:r>
              <a:rPr lang="de-DE" dirty="0"/>
              <a:t>für Afrikanische Einheit (OAU)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ACADE3-6831-3FC5-927C-E8AF2C26F7B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94360" y="2676525"/>
            <a:ext cx="8910367" cy="359747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bis 1963 viele afrikanische Staaten unabhängig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Bedarf nach Plattform zur Förderung von Einheit und Kooperation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Solidarität zwischen den afrikanischen Staaten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err="1"/>
              <a:t>Gründung</a:t>
            </a:r>
            <a:r>
              <a:rPr lang="it-IT" sz="1600" dirty="0"/>
              <a:t> </a:t>
            </a:r>
            <a:r>
              <a:rPr lang="it-IT" sz="1600" dirty="0" err="1"/>
              <a:t>am</a:t>
            </a:r>
            <a:r>
              <a:rPr lang="it-IT" sz="1600" dirty="0"/>
              <a:t> 25. Mai 1963 in Addis Abeba, </a:t>
            </a:r>
            <a:r>
              <a:rPr lang="it-IT" sz="1600" dirty="0" err="1"/>
              <a:t>Äthiopien</a:t>
            </a:r>
            <a:endParaRPr lang="it-I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32 afrikanische Staaten als Gründungsmitglieder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Respekt für die Souveränität und territorialen Grenzen der Mitgliedsstaaten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Prinzip der Nichteinmischung in innere Angelegenheiten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Unterstützung von Befreiungsbewegungen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CAB5C0E-3705-3A82-82D3-A4B0444F5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de-DE" smtClean="0"/>
              <a:pPr rtl="0"/>
              <a:t>17</a:t>
            </a:fld>
            <a:endParaRPr 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9327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E587C4-387E-5896-0312-A1B37CD626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42D5FAF-72A0-0E02-7743-430CC80BD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02875"/>
            <a:ext cx="10873740" cy="1680205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 dirty="0"/>
              <a:t>Postkoloniale Ära </a:t>
            </a: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4EAA65A8-8780-7A2A-9FA2-772AEFA87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reihandform 19">
              <a:extLst>
                <a:ext uri="{FF2B5EF4-FFF2-40B4-BE49-F238E27FC236}">
                  <a16:creationId xmlns:a16="http://schemas.microsoft.com/office/drawing/2014/main" id="{8CB6CBC1-2C44-A757-A586-25B2DB124B0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  <p:sp>
          <p:nvSpPr>
            <p:cNvPr id="21" name="Freihandform 20">
              <a:extLst>
                <a:ext uri="{FF2B5EF4-FFF2-40B4-BE49-F238E27FC236}">
                  <a16:creationId xmlns:a16="http://schemas.microsoft.com/office/drawing/2014/main" id="{C21A8FC2-6C9E-DB43-B848-3D5583F88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  <p:sp>
          <p:nvSpPr>
            <p:cNvPr id="22" name="Freihandform 21">
              <a:extLst>
                <a:ext uri="{FF2B5EF4-FFF2-40B4-BE49-F238E27FC236}">
                  <a16:creationId xmlns:a16="http://schemas.microsoft.com/office/drawing/2014/main" id="{1D38863D-FE98-29E1-C929-B35A6B2820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</p:grp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29B1F28-944D-C715-058C-BACDCD631D7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de-DE" smtClean="0"/>
              <a:pPr rtl="0"/>
              <a:t>18</a:t>
            </a:fld>
            <a:endParaRPr lang="de-DE" dirty="0">
              <a:latin typeface="+mn-lt"/>
            </a:endParaRPr>
          </a:p>
        </p:txBody>
      </p:sp>
      <p:cxnSp>
        <p:nvCxnSpPr>
          <p:cNvPr id="6" name="Gerader Verbinder 5" descr="Zeitachse">
            <a:extLst>
              <a:ext uri="{FF2B5EF4-FFF2-40B4-BE49-F238E27FC236}">
                <a16:creationId xmlns:a16="http://schemas.microsoft.com/office/drawing/2014/main" id="{9D37D92D-6E6E-CE5D-0F32-5387587F90EB}"/>
              </a:ext>
            </a:extLst>
          </p:cNvPr>
          <p:cNvCxnSpPr>
            <a:cxnSpLocks/>
            <a:stCxn id="10" idx="6"/>
            <a:endCxn id="8" idx="2"/>
          </p:cNvCxnSpPr>
          <p:nvPr/>
        </p:nvCxnSpPr>
        <p:spPr>
          <a:xfrm flipH="1">
            <a:off x="1270469" y="4101400"/>
            <a:ext cx="94305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Ellipse 7" descr="Zeitachsenmarker">
            <a:extLst>
              <a:ext uri="{FF2B5EF4-FFF2-40B4-BE49-F238E27FC236}">
                <a16:creationId xmlns:a16="http://schemas.microsoft.com/office/drawing/2014/main" id="{D572447C-18FB-E968-3524-E6804F90F775}"/>
              </a:ext>
            </a:extLst>
          </p:cNvPr>
          <p:cNvSpPr/>
          <p:nvPr/>
        </p:nvSpPr>
        <p:spPr>
          <a:xfrm>
            <a:off x="1270469" y="4016918"/>
            <a:ext cx="168964" cy="16896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9" name="Ellipse 8" descr="Zeitachsenmarker">
            <a:extLst>
              <a:ext uri="{FF2B5EF4-FFF2-40B4-BE49-F238E27FC236}">
                <a16:creationId xmlns:a16="http://schemas.microsoft.com/office/drawing/2014/main" id="{C78F155C-30A4-C6A0-DB30-8FAB67865A32}"/>
              </a:ext>
            </a:extLst>
          </p:cNvPr>
          <p:cNvSpPr/>
          <p:nvPr/>
        </p:nvSpPr>
        <p:spPr>
          <a:xfrm>
            <a:off x="5985762" y="4016918"/>
            <a:ext cx="168964" cy="16896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10" name="Ellipse 9" descr="Zeitachsenmarker">
            <a:extLst>
              <a:ext uri="{FF2B5EF4-FFF2-40B4-BE49-F238E27FC236}">
                <a16:creationId xmlns:a16="http://schemas.microsoft.com/office/drawing/2014/main" id="{AABD33E3-EB1B-7BF6-2B0B-06249104BE04}"/>
              </a:ext>
            </a:extLst>
          </p:cNvPr>
          <p:cNvSpPr/>
          <p:nvPr/>
        </p:nvSpPr>
        <p:spPr>
          <a:xfrm>
            <a:off x="10532091" y="4016918"/>
            <a:ext cx="168964" cy="16896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>
              <a:ln>
                <a:solidFill>
                  <a:srgbClr val="000000"/>
                </a:solidFill>
              </a:ln>
            </a:endParaRPr>
          </a:p>
        </p:txBody>
      </p:sp>
      <p:cxnSp>
        <p:nvCxnSpPr>
          <p:cNvPr id="11" name="Gerader Verbinder 10" descr="Zeitachse">
            <a:extLst>
              <a:ext uri="{FF2B5EF4-FFF2-40B4-BE49-F238E27FC236}">
                <a16:creationId xmlns:a16="http://schemas.microsoft.com/office/drawing/2014/main" id="{1B50ECEF-62F5-0C28-BD36-9A81249F6C93}"/>
              </a:ext>
            </a:extLst>
          </p:cNvPr>
          <p:cNvCxnSpPr>
            <a:cxnSpLocks/>
          </p:cNvCxnSpPr>
          <p:nvPr/>
        </p:nvCxnSpPr>
        <p:spPr>
          <a:xfrm flipH="1">
            <a:off x="1298753" y="4093789"/>
            <a:ext cx="931782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11422EAB-3444-B221-40DF-157EC3040873}"/>
              </a:ext>
            </a:extLst>
          </p:cNvPr>
          <p:cNvSpPr txBox="1"/>
          <p:nvPr/>
        </p:nvSpPr>
        <p:spPr>
          <a:xfrm>
            <a:off x="555532" y="4188374"/>
            <a:ext cx="15988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i="0" u="none" strike="noStrike" dirty="0">
                <a:solidFill>
                  <a:srgbClr val="000000"/>
                </a:solidFill>
                <a:effectLst/>
                <a:cs typeface="Aldhabi" panose="020F0502020204030204" pitchFamily="2" charset="-78"/>
              </a:rPr>
              <a:t>1970er–1990er</a:t>
            </a:r>
            <a:endParaRPr lang="de-DE" sz="1600" dirty="0">
              <a:cs typeface="Aldhabi" panose="020F0502020204030204" pitchFamily="2" charset="-78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49FB31E-0FF8-E354-7AD6-EB40B5FC7738}"/>
              </a:ext>
            </a:extLst>
          </p:cNvPr>
          <p:cNvSpPr txBox="1"/>
          <p:nvPr/>
        </p:nvSpPr>
        <p:spPr>
          <a:xfrm>
            <a:off x="5739320" y="4193492"/>
            <a:ext cx="661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i="0" u="none" strike="noStrike" dirty="0">
                <a:solidFill>
                  <a:srgbClr val="000000"/>
                </a:solidFill>
                <a:effectLst/>
                <a:cs typeface="Aldhabi" panose="020F0502020204030204" pitchFamily="2" charset="-78"/>
              </a:rPr>
              <a:t>1994</a:t>
            </a:r>
            <a:endParaRPr lang="de-DE" sz="1600" dirty="0">
              <a:cs typeface="Aldhabi" panose="020F0502020204030204" pitchFamily="2" charset="-78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D4051DED-CBD9-5839-FF3F-B8D96CF3A740}"/>
              </a:ext>
            </a:extLst>
          </p:cNvPr>
          <p:cNvSpPr txBox="1"/>
          <p:nvPr/>
        </p:nvSpPr>
        <p:spPr>
          <a:xfrm>
            <a:off x="9066468" y="3657507"/>
            <a:ext cx="31002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i="0" u="none" strike="noStrike" dirty="0">
                <a:solidFill>
                  <a:srgbClr val="000000"/>
                </a:solidFill>
                <a:effectLst/>
                <a:cs typeface="Aldhabi" panose="020F0502020204030204" pitchFamily="2" charset="-78"/>
              </a:rPr>
              <a:t>„Millennium African Renaissance“</a:t>
            </a:r>
            <a:endParaRPr lang="de-DE" sz="1600" dirty="0">
              <a:cs typeface="Aldhabi" panose="020F0502020204030204" pitchFamily="2" charset="-78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8DE6FA5-D4D4-B2BD-41F5-B8CFF2DF6EB7}"/>
              </a:ext>
            </a:extLst>
          </p:cNvPr>
          <p:cNvSpPr txBox="1"/>
          <p:nvPr/>
        </p:nvSpPr>
        <p:spPr>
          <a:xfrm>
            <a:off x="-188100" y="3411286"/>
            <a:ext cx="308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i="0" u="none" strike="noStrike" dirty="0">
                <a:solidFill>
                  <a:srgbClr val="000000"/>
                </a:solidFill>
                <a:effectLst/>
                <a:cs typeface="Aldhabi" panose="020F0502020204030204" pitchFamily="2" charset="-78"/>
              </a:rPr>
              <a:t>Wellen von Bürgerkriegen und politischen Konflikten</a:t>
            </a:r>
            <a:endParaRPr lang="de-DE" sz="1600" dirty="0">
              <a:cs typeface="Aldhabi" panose="020F0502020204030204" pitchFamily="2" charset="-78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5FA0EFB-D787-D616-7953-B42D00F8A018}"/>
              </a:ext>
            </a:extLst>
          </p:cNvPr>
          <p:cNvSpPr txBox="1"/>
          <p:nvPr/>
        </p:nvSpPr>
        <p:spPr>
          <a:xfrm>
            <a:off x="4415047" y="3657507"/>
            <a:ext cx="3361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i="0" u="none" strike="noStrike" dirty="0">
                <a:solidFill>
                  <a:srgbClr val="000000"/>
                </a:solidFill>
                <a:effectLst/>
                <a:cs typeface="Aldhabi" panose="020F0502020204030204" pitchFamily="2" charset="-78"/>
              </a:rPr>
              <a:t>Völkermord in Ruanda</a:t>
            </a:r>
            <a:endParaRPr lang="de-DE" sz="1600" dirty="0">
              <a:cs typeface="Aldhabi" panose="020F0502020204030204" pitchFamily="2" charset="-78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F125B53D-4391-7171-DB4C-7E80C8168F49}"/>
              </a:ext>
            </a:extLst>
          </p:cNvPr>
          <p:cNvSpPr txBox="1"/>
          <p:nvPr/>
        </p:nvSpPr>
        <p:spPr>
          <a:xfrm>
            <a:off x="9242572" y="4194457"/>
            <a:ext cx="27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i="0" u="none" strike="noStrike" dirty="0">
                <a:solidFill>
                  <a:srgbClr val="000000"/>
                </a:solidFill>
                <a:effectLst/>
                <a:cs typeface="Aldhabi" panose="020F0502020204030204" pitchFamily="2" charset="-78"/>
              </a:rPr>
              <a:t>2000</a:t>
            </a:r>
          </a:p>
        </p:txBody>
      </p:sp>
      <p:sp>
        <p:nvSpPr>
          <p:cNvPr id="18" name="Ellipse 17" descr="Zeitachsenmarker">
            <a:extLst>
              <a:ext uri="{FF2B5EF4-FFF2-40B4-BE49-F238E27FC236}">
                <a16:creationId xmlns:a16="http://schemas.microsoft.com/office/drawing/2014/main" id="{B4604781-DE7E-96D6-34B2-DBC228366DE2}"/>
              </a:ext>
            </a:extLst>
          </p:cNvPr>
          <p:cNvSpPr/>
          <p:nvPr/>
        </p:nvSpPr>
        <p:spPr>
          <a:xfrm>
            <a:off x="3628115" y="4016918"/>
            <a:ext cx="168964" cy="16896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23" name="Ellipse 22" descr="Zeitachsenmarker">
            <a:extLst>
              <a:ext uri="{FF2B5EF4-FFF2-40B4-BE49-F238E27FC236}">
                <a16:creationId xmlns:a16="http://schemas.microsoft.com/office/drawing/2014/main" id="{BD791498-D87E-E38E-914F-DB6CC4124724}"/>
              </a:ext>
            </a:extLst>
          </p:cNvPr>
          <p:cNvSpPr/>
          <p:nvPr/>
        </p:nvSpPr>
        <p:spPr>
          <a:xfrm>
            <a:off x="8258927" y="4009307"/>
            <a:ext cx="168964" cy="16896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15A3B18D-C154-2639-1EBB-47AF19F6379D}"/>
              </a:ext>
            </a:extLst>
          </p:cNvPr>
          <p:cNvSpPr txBox="1"/>
          <p:nvPr/>
        </p:nvSpPr>
        <p:spPr>
          <a:xfrm>
            <a:off x="3381673" y="3668262"/>
            <a:ext cx="661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i="0" u="none" strike="noStrike" dirty="0">
                <a:solidFill>
                  <a:srgbClr val="000000"/>
                </a:solidFill>
                <a:effectLst/>
                <a:cs typeface="Aldhabi" panose="020F0502020204030204" pitchFamily="2" charset="-78"/>
              </a:rPr>
              <a:t>1994</a:t>
            </a:r>
            <a:endParaRPr lang="de-DE" sz="1600" dirty="0">
              <a:cs typeface="Aldhabi" panose="020F0502020204030204" pitchFamily="2" charset="-78"/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89DDEFFA-D155-A6D8-A463-190DC92849AC}"/>
              </a:ext>
            </a:extLst>
          </p:cNvPr>
          <p:cNvSpPr txBox="1"/>
          <p:nvPr/>
        </p:nvSpPr>
        <p:spPr>
          <a:xfrm>
            <a:off x="8012485" y="3657507"/>
            <a:ext cx="661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i="0" u="none" strike="noStrike" dirty="0">
                <a:solidFill>
                  <a:srgbClr val="000000"/>
                </a:solidFill>
                <a:effectLst/>
                <a:cs typeface="Aldhabi" panose="020F0502020204030204" pitchFamily="2" charset="-78"/>
              </a:rPr>
              <a:t>1999</a:t>
            </a:r>
            <a:endParaRPr lang="de-DE" sz="1600" dirty="0">
              <a:cs typeface="Aldhabi" panose="020F0502020204030204" pitchFamily="2" charset="-78"/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5EDDC082-4885-AFA3-10CB-9CB62FDC462B}"/>
              </a:ext>
            </a:extLst>
          </p:cNvPr>
          <p:cNvSpPr txBox="1"/>
          <p:nvPr/>
        </p:nvSpPr>
        <p:spPr>
          <a:xfrm>
            <a:off x="2169547" y="4234443"/>
            <a:ext cx="3086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i="0" u="none" strike="noStrike" dirty="0">
                <a:solidFill>
                  <a:srgbClr val="000000"/>
                </a:solidFill>
                <a:effectLst/>
                <a:cs typeface="Aldhabi" panose="020F0502020204030204" pitchFamily="2" charset="-78"/>
              </a:rPr>
              <a:t>Ende der Apartheid</a:t>
            </a:r>
            <a:endParaRPr lang="de-DE" sz="1600" dirty="0">
              <a:cs typeface="Aldhabi" panose="020F0502020204030204" pitchFamily="2" charset="-78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1F14457E-EDB8-387B-3E20-3639BE548572}"/>
              </a:ext>
            </a:extLst>
          </p:cNvPr>
          <p:cNvSpPr txBox="1"/>
          <p:nvPr/>
        </p:nvSpPr>
        <p:spPr>
          <a:xfrm>
            <a:off x="6800359" y="4234443"/>
            <a:ext cx="308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i="0" u="none" strike="noStrike" dirty="0">
                <a:solidFill>
                  <a:srgbClr val="000000"/>
                </a:solidFill>
                <a:effectLst/>
                <a:cs typeface="Aldhabi" panose="020F0502020204030204" pitchFamily="2" charset="-78"/>
              </a:rPr>
              <a:t>Gründung der </a:t>
            </a:r>
            <a:br>
              <a:rPr lang="de-DE" sz="1600" i="0" u="none" strike="noStrike" dirty="0">
                <a:solidFill>
                  <a:srgbClr val="000000"/>
                </a:solidFill>
                <a:effectLst/>
                <a:cs typeface="Aldhabi" panose="020F0502020204030204" pitchFamily="2" charset="-78"/>
              </a:rPr>
            </a:br>
            <a:r>
              <a:rPr lang="de-DE" sz="1600" i="0" u="none" strike="noStrike" dirty="0">
                <a:solidFill>
                  <a:srgbClr val="000000"/>
                </a:solidFill>
                <a:effectLst/>
                <a:cs typeface="Aldhabi" panose="020F0502020204030204" pitchFamily="2" charset="-78"/>
              </a:rPr>
              <a:t>Afrikanischen Union</a:t>
            </a:r>
            <a:endParaRPr lang="de-DE" sz="1600" dirty="0">
              <a:cs typeface="Aldhabi" panose="020F05020202040302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57739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3A9E23-FE80-6DBD-1BF4-635359A462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DD957E-7F01-3F33-069E-0F9FB698E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Wellen von Bürgerkriegen und politischen Konflikten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059CF6B-EFBF-ECFA-1825-91667872C9A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94360" y="2676525"/>
            <a:ext cx="8910367" cy="3597470"/>
          </a:xfrm>
        </p:spPr>
        <p:txBody>
          <a:bodyPr>
            <a:normAutofit fontScale="70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Willkürliche Grenzziehungen durch Kolonialmächte führten zu ethnischen Spannungen und fehlender nationaler Identität in vielen Staaten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Schwache Institutionen und instabile Regierungen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Autoritäre Herrscher und Militärputsche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Unterstützung von Konfliktparteien durch die USA und die Sowjetunion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Humanitäre Katastrophen, wirtschaftlicher Stillstand und langfristige Instabilität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Beispiele:</a:t>
            </a:r>
          </a:p>
          <a:p>
            <a:pPr marL="569214" lvl="1" indent="-285750"/>
            <a:r>
              <a:rPr lang="de-DE" sz="1400" dirty="0"/>
              <a:t>Biafra-Krieg (1967-1970)</a:t>
            </a:r>
          </a:p>
          <a:p>
            <a:pPr marL="569214" lvl="1" indent="-285750"/>
            <a:r>
              <a:rPr lang="de-DE" sz="1400" dirty="0"/>
              <a:t>Somalia (seit 1991)</a:t>
            </a:r>
          </a:p>
          <a:p>
            <a:pPr marL="569214" lvl="1" indent="-285750"/>
            <a:r>
              <a:rPr lang="de-DE" sz="1400" dirty="0"/>
              <a:t>Ruanda (1994) </a:t>
            </a:r>
          </a:p>
          <a:p>
            <a:pPr marL="569214" lvl="1" indent="-285750"/>
            <a:r>
              <a:rPr lang="de-DE" sz="1400" dirty="0"/>
              <a:t>Demokratische Republik Kongo (1998–2003)</a:t>
            </a:r>
          </a:p>
          <a:p>
            <a:pPr lvl="1" indent="0">
              <a:buNone/>
            </a:pPr>
            <a:endParaRPr lang="de-DE" sz="14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B5E6CC3-2102-2471-8771-C41F0EECA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de-DE" smtClean="0"/>
              <a:pPr rtl="0"/>
              <a:t>19</a:t>
            </a:fld>
            <a:endParaRPr 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6389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30BF65-C84B-45C3-72CA-AFDA68851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 dirty="0"/>
              <a:t>Inhaltsverzeichnis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B8EBC2C-6DD7-5003-38EB-40753046FE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725" y="2281238"/>
            <a:ext cx="6788150" cy="3709987"/>
          </a:xfrm>
        </p:spPr>
        <p:txBody>
          <a:bodyPr tIns="457200" rtlCol="0">
            <a:normAutofit/>
          </a:bodyPr>
          <a:lstStyle>
            <a:defPPr>
              <a:defRPr lang="de-DE"/>
            </a:defPPr>
          </a:lstStyle>
          <a:p>
            <a:pPr rtl="0"/>
            <a:r>
              <a:rPr lang="de-DE" sz="3200" dirty="0"/>
              <a:t>Vor der Kolonialisierung</a:t>
            </a:r>
          </a:p>
          <a:p>
            <a:pPr rtl="0"/>
            <a:r>
              <a:rPr lang="de-DE" sz="3200" dirty="0"/>
              <a:t>Kolonialzeit</a:t>
            </a:r>
          </a:p>
          <a:p>
            <a:pPr rtl="0"/>
            <a:r>
              <a:rPr lang="de-DE" sz="3200" dirty="0"/>
              <a:t>Unabhängigkeitsbewegung</a:t>
            </a:r>
          </a:p>
          <a:p>
            <a:pPr rtl="0"/>
            <a:r>
              <a:rPr lang="de-DE" sz="3200" dirty="0"/>
              <a:t>Postkoloniale Ära </a:t>
            </a:r>
          </a:p>
          <a:p>
            <a:pPr rtl="0"/>
            <a:r>
              <a:rPr lang="de-DE" sz="3200" dirty="0"/>
              <a:t>Quellen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6A4415-80E5-2878-DF35-E7F8FC36529E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 rtl="0"/>
            <a:fld id="{294A09A9-5501-47C1-A89A-A340965A2BE2}" type="slidenum">
              <a:rPr lang="de-DE" smtClean="0"/>
              <a:pPr rtl="0"/>
              <a:t>2</a:t>
            </a:fld>
            <a:endParaRPr 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46685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DF0978-2BD7-08BD-46C7-7A61E52C3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41E664E-5CA6-25D9-36A5-63FF440A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02875"/>
            <a:ext cx="10873740" cy="1680205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 dirty="0"/>
              <a:t>Ende der Apartheid </a:t>
            </a: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840304CE-274E-C633-FA29-EBB388F1E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reihandform 19">
              <a:extLst>
                <a:ext uri="{FF2B5EF4-FFF2-40B4-BE49-F238E27FC236}">
                  <a16:creationId xmlns:a16="http://schemas.microsoft.com/office/drawing/2014/main" id="{D8521FC8-C194-B4E6-A44B-0ECE464C594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  <p:sp>
          <p:nvSpPr>
            <p:cNvPr id="21" name="Freihandform 20">
              <a:extLst>
                <a:ext uri="{FF2B5EF4-FFF2-40B4-BE49-F238E27FC236}">
                  <a16:creationId xmlns:a16="http://schemas.microsoft.com/office/drawing/2014/main" id="{BF057DF0-A66B-94CA-FFB9-E2799119D01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  <p:sp>
          <p:nvSpPr>
            <p:cNvPr id="22" name="Freihandform 21">
              <a:extLst>
                <a:ext uri="{FF2B5EF4-FFF2-40B4-BE49-F238E27FC236}">
                  <a16:creationId xmlns:a16="http://schemas.microsoft.com/office/drawing/2014/main" id="{4520366F-1B84-97DB-00A3-7EB590572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</p:grp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FE47409-D835-A783-C8AB-A534250B412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de-DE" smtClean="0"/>
              <a:pPr rtl="0"/>
              <a:t>20</a:t>
            </a:fld>
            <a:endParaRPr lang="de-DE" dirty="0">
              <a:latin typeface="+mn-lt"/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61B354C1-8ADF-9C71-0F1D-CEBE1621DE26}"/>
              </a:ext>
            </a:extLst>
          </p:cNvPr>
          <p:cNvSpPr txBox="1"/>
          <p:nvPr/>
        </p:nvSpPr>
        <p:spPr>
          <a:xfrm>
            <a:off x="2469736" y="2697396"/>
            <a:ext cx="952053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Rassentrennungsgesetze, die von 1948 bis 1994 in Südafrika durch die weiße Minderheitsregierung eingeführt und durchgesetzt wurden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Schwarze Südafrikaner von politischer Mitbestimmung ausgeschlossen, in „Homelands“ verdrängt und ohne Zugang zu gleichen Rechten, Bildung oder Arbeitsmöglichkeiten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Widerstand durch Organisationen wie den African National </a:t>
            </a:r>
            <a:r>
              <a:rPr lang="de-DE" dirty="0" err="1">
                <a:solidFill>
                  <a:schemeClr val="bg1"/>
                </a:solidFill>
              </a:rPr>
              <a:t>Congress</a:t>
            </a:r>
            <a:r>
              <a:rPr lang="de-DE" dirty="0">
                <a:solidFill>
                  <a:schemeClr val="bg1"/>
                </a:solidFill>
              </a:rPr>
              <a:t> und Personen wie Nelson Mandela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Wirtschaftliche Boykotte, diplomatische Sanktionen und kulturelle Isolation Südafrikas durch die internationale Gemeinschaft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Massenproteste, Streiks und Kampagnen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1990: Freilassung von Nelson Mandela nach 27 Jahren Haft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1994: Erste freie Wahlen: Nelson Mandela wird der erste schwarze Präsident Südafrikas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3783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7CDEE2-6BE3-EFA1-7B82-9E1F8A7B37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50DC10-E3D4-42A9-BEDE-3E1DB1A08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400" i="0" u="none" strike="noStrike" dirty="0">
                <a:solidFill>
                  <a:srgbClr val="000000"/>
                </a:solidFill>
                <a:effectLst/>
                <a:cs typeface="Aldhabi" panose="020F0502020204030204" pitchFamily="2" charset="-78"/>
              </a:rPr>
              <a:t>Völkermord in Ruanda 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0C049CE-DBAA-F85B-0242-B3D9F598BEB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94360" y="2676525"/>
            <a:ext cx="8910367" cy="3597470"/>
          </a:xfrm>
        </p:spPr>
        <p:txBody>
          <a:bodyPr>
            <a:normAutofit/>
          </a:bodyPr>
          <a:lstStyle/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de-DE" sz="2000" i="0" u="none" strike="noStrike" dirty="0">
                <a:solidFill>
                  <a:srgbClr val="000000"/>
                </a:solidFill>
                <a:effectLst/>
                <a:cs typeface="Aldhabi" panose="020F0502020204030204" pitchFamily="2" charset="-78"/>
              </a:rPr>
              <a:t>6. April 1994: Abschuss des Flugzeugs des Präsidenten 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de-DE" sz="2000" i="0" u="none" strike="noStrike" dirty="0">
                <a:solidFill>
                  <a:srgbClr val="000000"/>
                </a:solidFill>
                <a:effectLst/>
                <a:cs typeface="Aldhabi" panose="020F0502020204030204" pitchFamily="2" charset="-78"/>
              </a:rPr>
              <a:t>April bis Juli 1994 (ca. 100 Tage)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de-DE" dirty="0"/>
              <a:t>Über 800.000 Tutsi und gemäßigte Hutu wurden ermordet</a:t>
            </a:r>
            <a:endParaRPr lang="de-DE" dirty="0">
              <a:solidFill>
                <a:srgbClr val="000000"/>
              </a:solidFill>
              <a:cs typeface="Aldhabi" panose="020F0502020204030204" pitchFamily="2" charset="-78"/>
            </a:endParaRP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de-DE" dirty="0"/>
              <a:t>Untätigkeit der internationalen Gemeinschaft</a:t>
            </a:r>
            <a:endParaRPr lang="de-DE" dirty="0">
              <a:solidFill>
                <a:srgbClr val="000000"/>
              </a:solidFill>
              <a:cs typeface="Aldhabi" panose="020F0502020204030204" pitchFamily="2" charset="-78"/>
            </a:endParaRP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de-DE" dirty="0"/>
              <a:t>Späte humanitäre Intervention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0102CA0-1C40-9BDF-5297-1E8B2928B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de-DE" smtClean="0"/>
              <a:pPr rtl="0"/>
              <a:t>21</a:t>
            </a:fld>
            <a:endParaRPr 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07438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A43869-EBE2-1AD4-B1D2-51B65F90E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2164CD7-2CD0-292B-3FCB-586F1C098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02875"/>
            <a:ext cx="10873740" cy="1680205"/>
          </a:xfrm>
        </p:spPr>
        <p:txBody>
          <a:bodyPr rtlCol="0"/>
          <a:lstStyle>
            <a:defPPr>
              <a:defRPr lang="de-DE"/>
            </a:defPPr>
          </a:lstStyle>
          <a:p>
            <a:r>
              <a:rPr lang="de-DE" sz="4400" i="0" u="none" strike="noStrike" dirty="0">
                <a:solidFill>
                  <a:srgbClr val="000000"/>
                </a:solidFill>
                <a:effectLst/>
                <a:cs typeface="Aldhabi" panose="020F0502020204030204" pitchFamily="2" charset="-78"/>
              </a:rPr>
              <a:t>Gründung der </a:t>
            </a:r>
            <a:br>
              <a:rPr lang="de-DE" sz="4400" i="0" u="none" strike="noStrike" dirty="0">
                <a:solidFill>
                  <a:srgbClr val="000000"/>
                </a:solidFill>
                <a:effectLst/>
                <a:cs typeface="Aldhabi" panose="020F0502020204030204" pitchFamily="2" charset="-78"/>
              </a:rPr>
            </a:br>
            <a:r>
              <a:rPr lang="de-DE" sz="4400" i="0" u="none" strike="noStrike" dirty="0">
                <a:solidFill>
                  <a:srgbClr val="000000"/>
                </a:solidFill>
                <a:effectLst/>
                <a:cs typeface="Aldhabi" panose="020F0502020204030204" pitchFamily="2" charset="-78"/>
              </a:rPr>
              <a:t>Afrikanischen Union</a:t>
            </a:r>
            <a:endParaRPr lang="de-DE" sz="4400" dirty="0">
              <a:cs typeface="Aldhabi" panose="020F0502020204030204" pitchFamily="2" charset="-78"/>
            </a:endParaRP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EDF8F14B-EB93-9B7D-48C5-8A013C2BA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reihandform 19">
              <a:extLst>
                <a:ext uri="{FF2B5EF4-FFF2-40B4-BE49-F238E27FC236}">
                  <a16:creationId xmlns:a16="http://schemas.microsoft.com/office/drawing/2014/main" id="{BE4F7E45-35DE-8920-01C8-2514A12C8D0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  <p:sp>
          <p:nvSpPr>
            <p:cNvPr id="21" name="Freihandform 20">
              <a:extLst>
                <a:ext uri="{FF2B5EF4-FFF2-40B4-BE49-F238E27FC236}">
                  <a16:creationId xmlns:a16="http://schemas.microsoft.com/office/drawing/2014/main" id="{809D6D86-3EDF-5109-7F60-EF4452D9F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  <p:sp>
          <p:nvSpPr>
            <p:cNvPr id="22" name="Freihandform 21">
              <a:extLst>
                <a:ext uri="{FF2B5EF4-FFF2-40B4-BE49-F238E27FC236}">
                  <a16:creationId xmlns:a16="http://schemas.microsoft.com/office/drawing/2014/main" id="{BA63E911-8988-8D95-F0B5-805AFD017A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</p:grp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1C68123-6604-9C6E-B47F-F711647ED06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de-DE" smtClean="0"/>
              <a:pPr rtl="0"/>
              <a:t>22</a:t>
            </a:fld>
            <a:endParaRPr lang="de-DE" dirty="0">
              <a:latin typeface="+mn-lt"/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92AA8865-4281-4980-24C0-8FFF9741BE7C}"/>
              </a:ext>
            </a:extLst>
          </p:cNvPr>
          <p:cNvSpPr txBox="1"/>
          <p:nvPr/>
        </p:nvSpPr>
        <p:spPr>
          <a:xfrm>
            <a:off x="2469736" y="2705942"/>
            <a:ext cx="952053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Gründung 1999 als Nachfolger der 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Afrikanischen Einheit (OAU)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Alle 55 afrikanischen Staaten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 Mitglieder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Einsatz für Konfliktbewältigung und Friedensmissionen</a:t>
            </a:r>
            <a:endParaRPr lang="de-D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Förderung der Afrikanischen Freihandelszone (</a:t>
            </a:r>
            <a:r>
              <a:rPr lang="de-DE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AfCFTA</a:t>
            </a: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Einsatz für demokratische Prinzipien </a:t>
            </a:r>
            <a:endParaRPr lang="de-D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Förderung von Bildung, Technologie und nachhaltiger Entwicklung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Initiativen wie Agenda 2063: Vision für ein wohlhabendes und vereintes Afrika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Konflikte und Instabilität in Mitgliedsstaaten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5223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7844D0-52BB-7DAD-A258-A56EE6852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6A4B92-3AE4-8004-FD27-DD4BABE6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400" i="0" u="none" strike="noStrike" dirty="0">
                <a:solidFill>
                  <a:srgbClr val="000000"/>
                </a:solidFill>
                <a:effectLst/>
                <a:cs typeface="Aldhabi" panose="020F0502020204030204" pitchFamily="2" charset="-78"/>
              </a:rPr>
              <a:t>Millennium African Renaissance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D1CA21-3BE5-1417-8482-CBF7C858616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94360" y="2676525"/>
            <a:ext cx="8910367" cy="3597470"/>
          </a:xfrm>
        </p:spPr>
        <p:txBody>
          <a:bodyPr>
            <a:normAutofit fontScale="92500" lnSpcReduction="20000"/>
          </a:bodyPr>
          <a:lstStyle/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de-DE" sz="1800" b="0" i="0" u="none" strike="noStrike" dirty="0">
                <a:solidFill>
                  <a:srgbClr val="000000"/>
                </a:solidFill>
                <a:effectLst/>
              </a:rPr>
              <a:t>Bewegung zur Förderung von wirtschaftlicher, politischer und kultureller Wiederbelebung Afrikas im 21. Jahrhundert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de-DE" dirty="0"/>
              <a:t>Bezug auf eine „Wiedergeburt“ Afrikas, das an seine glorreiche Vergangenheit anknüpft, z. B. die Reiche von Mali, </a:t>
            </a:r>
            <a:r>
              <a:rPr lang="de-DE" dirty="0" err="1"/>
              <a:t>Songhai</a:t>
            </a:r>
            <a:r>
              <a:rPr lang="de-DE" dirty="0"/>
              <a:t> und Ägypten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de-DE" dirty="0"/>
              <a:t>Agenda 2063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de-DE" dirty="0"/>
              <a:t>Afrikanische Freihandelszone (</a:t>
            </a:r>
            <a:r>
              <a:rPr lang="de-DE" dirty="0" err="1"/>
              <a:t>AfCFTA</a:t>
            </a:r>
            <a:r>
              <a:rPr lang="de-DE" dirty="0"/>
              <a:t>)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de-DE" dirty="0"/>
              <a:t>Förderung von Bildung und Technologie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de-DE" dirty="0"/>
              <a:t>Fokus auf Eigenverantwortung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Stärkere Beteiligung an globalen Entscheidungsprozessen, z. B. bei den Vereinten Nationen oder der G20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6897D94-9940-A439-D7BC-46111E353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de-DE" smtClean="0"/>
              <a:pPr rtl="0"/>
              <a:t>23</a:t>
            </a:fld>
            <a:endParaRPr 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74526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E2EC8A-DA40-3FD9-C63F-74ACA36AA3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1BE92B-9BB1-21C5-3A6A-91B258438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 dirty="0"/>
              <a:t>Quellen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AE5CE0C-0144-0B0E-D5C9-F1D386C88A7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4359" y="1956497"/>
            <a:ext cx="7045581" cy="4247750"/>
          </a:xfrm>
        </p:spPr>
        <p:txBody>
          <a:bodyPr tIns="457200" rtlCol="0">
            <a:normAutofit/>
          </a:bodyPr>
          <a:lstStyle>
            <a:defPPr>
              <a:defRPr lang="de-DE"/>
            </a:defPPr>
          </a:lstStyle>
          <a:p>
            <a:pPr marL="0" indent="0" rtl="0">
              <a:buNone/>
            </a:pPr>
            <a:r>
              <a:rPr lang="de-DE" sz="1200" dirty="0">
                <a:hlinkClick r:id="rId3"/>
              </a:rPr>
              <a:t>https://www.nationalgeographic.de/themenkomplex/themen/geschichte-und-zivilisation/alte-geschichte/antike-zivilisation/altes-aegypten</a:t>
            </a:r>
            <a:r>
              <a:rPr lang="de-DE" sz="1200" dirty="0"/>
              <a:t> [Zugriff 05.01.2025]</a:t>
            </a:r>
          </a:p>
          <a:p>
            <a:pPr marL="0" indent="0" rtl="0">
              <a:buNone/>
            </a:pPr>
            <a:r>
              <a:rPr lang="de-DE" sz="1200" dirty="0">
                <a:hlinkClick r:id="rId4"/>
              </a:rPr>
              <a:t>https://www.arte-magazin.de/rivalen-am-nil/</a:t>
            </a:r>
            <a:r>
              <a:rPr lang="de-DE" sz="1200" dirty="0"/>
              <a:t> [Zugriff 05.01.2025]</a:t>
            </a:r>
          </a:p>
          <a:p>
            <a:pPr marL="0" indent="0" rtl="0">
              <a:buNone/>
            </a:pPr>
            <a:r>
              <a:rPr lang="de-DE" sz="1200" dirty="0">
                <a:hlinkClick r:id="rId5"/>
              </a:rPr>
              <a:t>https://www.faz.net/aktuell/wirtschaft/mali-das-sagenhafte-reich-voller-gold-und-bodenschaetze-12024831.html</a:t>
            </a:r>
            <a:r>
              <a:rPr lang="de-DE" sz="1200" dirty="0"/>
              <a:t> [Zugriff 05.01.2025]</a:t>
            </a:r>
          </a:p>
          <a:p>
            <a:pPr marL="0" indent="0" rtl="0">
              <a:buNone/>
            </a:pPr>
            <a:r>
              <a:rPr lang="de-DE" sz="1200" dirty="0">
                <a:hlinkClick r:id="rId6"/>
              </a:rPr>
              <a:t>https://www.uni-frankfurt.de/141516678.pdf</a:t>
            </a:r>
            <a:r>
              <a:rPr lang="de-DE" sz="1200" dirty="0"/>
              <a:t> [Zugriff 05.01.2025]</a:t>
            </a:r>
          </a:p>
          <a:p>
            <a:pPr marL="0" indent="0" rtl="0">
              <a:buNone/>
            </a:pPr>
            <a:r>
              <a:rPr lang="de-DE" sz="1200" dirty="0">
                <a:hlinkClick r:id="rId7"/>
              </a:rPr>
              <a:t>https://www.bpb.de/themen/kolonialismus-imperialismus/postkolonialismus-und-globalgeschichte/242213/transatlantischer-sklavenhandel-und-dreieckshandel/</a:t>
            </a:r>
            <a:r>
              <a:rPr lang="de-DE" sz="1200" dirty="0"/>
              <a:t> [Zugriff 05.01.2025]</a:t>
            </a:r>
          </a:p>
          <a:p>
            <a:pPr marL="0" indent="0" rtl="0">
              <a:buNone/>
            </a:pPr>
            <a:r>
              <a:rPr lang="de-DE" sz="1200" dirty="0">
                <a:hlinkClick r:id="rId8"/>
              </a:rPr>
              <a:t>https://archiv.diplo.de/arc-de/das-politische-archiv/generalakte-2683776</a:t>
            </a:r>
            <a:r>
              <a:rPr lang="de-DE" sz="1200" dirty="0"/>
              <a:t> [Zugriff 07.01.2025]</a:t>
            </a:r>
          </a:p>
          <a:p>
            <a:pPr marL="0" indent="0" rtl="0">
              <a:buNone/>
            </a:pPr>
            <a:r>
              <a:rPr lang="de-DE" sz="1200" dirty="0">
                <a:hlinkClick r:id="rId9"/>
              </a:rPr>
              <a:t>https://www.bpb.de/shop/zeitschriften/apuz/208251/herrschaft-im-kolonialen-raum/</a:t>
            </a:r>
            <a:r>
              <a:rPr lang="de-DE" sz="1200" dirty="0"/>
              <a:t> [Zugriff 07.01.2025]</a:t>
            </a:r>
          </a:p>
          <a:p>
            <a:pPr marL="0" indent="0" rtl="0">
              <a:buNone/>
            </a:pPr>
            <a:endParaRPr lang="de-DE" sz="1200" dirty="0"/>
          </a:p>
          <a:p>
            <a:pPr marL="0" indent="0" rtl="0">
              <a:buNone/>
            </a:pPr>
            <a:endParaRPr lang="de-DE" sz="1200" dirty="0"/>
          </a:p>
          <a:p>
            <a:pPr marL="0" indent="0" rtl="0">
              <a:buNone/>
            </a:pPr>
            <a:endParaRPr lang="de-DE" sz="1200" dirty="0"/>
          </a:p>
          <a:p>
            <a:pPr marL="0" indent="0" rtl="0">
              <a:buNone/>
            </a:pPr>
            <a:endParaRPr lang="de-DE" sz="12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2BB6AFA-D6F6-9B21-4379-97D4268BCD31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 rtl="0"/>
            <a:fld id="{294A09A9-5501-47C1-A89A-A340965A2BE2}" type="slidenum">
              <a:rPr lang="de-DE" smtClean="0"/>
              <a:pPr rtl="0"/>
              <a:t>24</a:t>
            </a:fld>
            <a:endParaRPr 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91384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C21ADD-3B25-B6D6-C59E-866CB9CB9A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FFA963-B0A4-7301-5300-D182BFB19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 dirty="0"/>
              <a:t>Quellen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419041A-C1C9-2E02-2DBA-65F781A06F2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4359" y="1956497"/>
            <a:ext cx="6787747" cy="4247750"/>
          </a:xfrm>
        </p:spPr>
        <p:txBody>
          <a:bodyPr tIns="457200" rtlCol="0">
            <a:normAutofit/>
          </a:bodyPr>
          <a:lstStyle>
            <a:defPPr>
              <a:defRPr lang="de-DE"/>
            </a:defPPr>
          </a:lstStyle>
          <a:p>
            <a:pPr marL="0" indent="0" rtl="0">
              <a:buNone/>
            </a:pPr>
            <a:r>
              <a:rPr lang="de-DE" sz="1200" dirty="0">
                <a:hlinkClick r:id="rId3"/>
              </a:rPr>
              <a:t>https://www.bpb.de/themen/afrika/dossier-afrika/58874/afrikas-steiniger-weg-in-die-unabhaengigkeit/</a:t>
            </a:r>
            <a:r>
              <a:rPr lang="de-DE" sz="1200" dirty="0"/>
              <a:t> [Zugriff 07.01.2025]</a:t>
            </a:r>
          </a:p>
          <a:p>
            <a:pPr marL="0" indent="0" rtl="0">
              <a:buNone/>
            </a:pPr>
            <a:r>
              <a:rPr lang="de-DE" sz="1200" dirty="0">
                <a:hlinkClick r:id="rId4"/>
              </a:rPr>
              <a:t>https://www.deutschlandfunkkultur.de/afrikanische-unabhaengigkeit-die-langen-schatten-der-100.html</a:t>
            </a:r>
            <a:r>
              <a:rPr lang="de-DE" sz="1200" dirty="0"/>
              <a:t> [Zugriff 07.01.2025]</a:t>
            </a:r>
          </a:p>
          <a:p>
            <a:pPr marL="0" indent="0" rtl="0">
              <a:buNone/>
            </a:pPr>
            <a:r>
              <a:rPr lang="de-DE" sz="1200" dirty="0">
                <a:hlinkClick r:id="rId5"/>
              </a:rPr>
              <a:t>https://www.swr.de/swrkultur/wissen/archivradio/afrikanisches-jahr-1960-kolonien-werden-zu-unabhaengigen-staaten-100.html</a:t>
            </a:r>
            <a:r>
              <a:rPr lang="de-DE" sz="1200" dirty="0"/>
              <a:t> [Zugriff 10.01.2025]</a:t>
            </a:r>
          </a:p>
          <a:p>
            <a:pPr marL="0" indent="0" rtl="0">
              <a:buNone/>
            </a:pPr>
            <a:r>
              <a:rPr lang="de-DE" sz="1200" dirty="0">
                <a:hlinkClick r:id="rId6"/>
              </a:rPr>
              <a:t>https://www.bmz.de/de/service/lexikon/organisation-fuer-afrikanische-einheit-oau-14732</a:t>
            </a:r>
            <a:r>
              <a:rPr lang="de-DE" sz="1200" dirty="0"/>
              <a:t> [Zugriff 10.01.2025]</a:t>
            </a:r>
          </a:p>
          <a:p>
            <a:pPr marL="0" indent="0" rtl="0">
              <a:buNone/>
            </a:pPr>
            <a:r>
              <a:rPr lang="de-DE" sz="1200" dirty="0">
                <a:hlinkClick r:id="rId7"/>
              </a:rPr>
              <a:t>https://www.youtube.com/watch?v=Fs1arv69-N8</a:t>
            </a:r>
            <a:r>
              <a:rPr lang="de-DE" sz="1200" dirty="0"/>
              <a:t> [Zugriff 10.01.2025]</a:t>
            </a:r>
          </a:p>
          <a:p>
            <a:pPr marL="0" indent="0" rtl="0">
              <a:buNone/>
            </a:pPr>
            <a:r>
              <a:rPr lang="de-DE" sz="1200" dirty="0">
                <a:hlinkClick r:id="rId8"/>
              </a:rPr>
              <a:t>https://www.tagesschau.de/inland/innenpolitik/voelkermord-ruanda-100.html</a:t>
            </a:r>
            <a:r>
              <a:rPr lang="de-DE" sz="1200" dirty="0"/>
              <a:t> [Zugriff 10.01.2025]</a:t>
            </a:r>
          </a:p>
          <a:p>
            <a:pPr marL="0" indent="0" rtl="0">
              <a:buNone/>
            </a:pPr>
            <a:r>
              <a:rPr lang="de-DE" sz="1200" dirty="0">
                <a:hlinkClick r:id="rId9"/>
              </a:rPr>
              <a:t>https://www.auswaertiges-amt.de/de/aussenpolitik/afrika/afrikanische-union-205704</a:t>
            </a:r>
            <a:r>
              <a:rPr lang="de-DE" sz="1200" dirty="0"/>
              <a:t> [Zugriff 10.01.2025]</a:t>
            </a:r>
          </a:p>
          <a:p>
            <a:pPr marL="0" indent="0" rtl="0">
              <a:buNone/>
            </a:pPr>
            <a:endParaRPr lang="de-DE" sz="1200" dirty="0"/>
          </a:p>
          <a:p>
            <a:pPr marL="0" indent="0" rtl="0">
              <a:buNone/>
            </a:pPr>
            <a:endParaRPr lang="de-DE" sz="1200" dirty="0"/>
          </a:p>
          <a:p>
            <a:pPr marL="0" indent="0" rtl="0">
              <a:buNone/>
            </a:pPr>
            <a:endParaRPr lang="de-DE" sz="1200" dirty="0"/>
          </a:p>
          <a:p>
            <a:pPr marL="0" indent="0" rtl="0">
              <a:buNone/>
            </a:pPr>
            <a:endParaRPr lang="de-DE" sz="12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C7B86A8-85E9-22EC-5D3C-005E1B941FF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 rtl="0"/>
            <a:fld id="{294A09A9-5501-47C1-A89A-A340965A2BE2}" type="slidenum">
              <a:rPr lang="de-DE" smtClean="0"/>
              <a:pPr rtl="0"/>
              <a:t>25</a:t>
            </a:fld>
            <a:endParaRPr 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29629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0C1B7-6E4E-3DEE-50C0-1CA3B14303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359" y="411479"/>
            <a:ext cx="6686657" cy="3291840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 dirty="0"/>
              <a:t>Vielen Dank für die Aufmerksamkeit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BE734F0-2DDD-AF70-F13D-F9E4C19294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4360" y="4549552"/>
            <a:ext cx="5486400" cy="1645920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 dirty="0"/>
              <a:t>Nils Gierke</a:t>
            </a:r>
            <a:br>
              <a:rPr lang="de-DE" dirty="0"/>
            </a:br>
            <a:r>
              <a:rPr lang="de-DE" dirty="0"/>
              <a:t>Nils.Gierke@Student.HTW-Berlin.de</a:t>
            </a:r>
          </a:p>
          <a:p>
            <a:pPr rtl="0"/>
            <a:r>
              <a:rPr lang="de-DE" dirty="0"/>
              <a:t>Moritz Köth</a:t>
            </a:r>
            <a:br>
              <a:rPr lang="de-DE" dirty="0"/>
            </a:br>
            <a:r>
              <a:rPr lang="de-DE" dirty="0"/>
              <a:t>Moritz.Koeth@Student.HTW-Berlin.de</a:t>
            </a:r>
          </a:p>
        </p:txBody>
      </p:sp>
    </p:spTree>
    <p:extLst>
      <p:ext uri="{BB962C8B-B14F-4D97-AF65-F5344CB8AC3E}">
        <p14:creationId xmlns:p14="http://schemas.microsoft.com/office/powerpoint/2010/main" val="4261132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45D3755-C3E2-975E-DE68-CDECC4B5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02875"/>
            <a:ext cx="10873740" cy="1680205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 dirty="0"/>
              <a:t>Vor der Kolonialisierung</a:t>
            </a: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C78CEA4F-D72A-C069-6A51-328B103CA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reihandform 19">
              <a:extLst>
                <a:ext uri="{FF2B5EF4-FFF2-40B4-BE49-F238E27FC236}">
                  <a16:creationId xmlns:a16="http://schemas.microsoft.com/office/drawing/2014/main" id="{7E473402-19FD-A5B0-5CB6-E5F3926D3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  <p:sp>
          <p:nvSpPr>
            <p:cNvPr id="21" name="Freihandform 20">
              <a:extLst>
                <a:ext uri="{FF2B5EF4-FFF2-40B4-BE49-F238E27FC236}">
                  <a16:creationId xmlns:a16="http://schemas.microsoft.com/office/drawing/2014/main" id="{879D1CAD-2EA2-9376-7B64-0C3AC590F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  <p:sp>
          <p:nvSpPr>
            <p:cNvPr id="22" name="Freihandform 21">
              <a:extLst>
                <a:ext uri="{FF2B5EF4-FFF2-40B4-BE49-F238E27FC236}">
                  <a16:creationId xmlns:a16="http://schemas.microsoft.com/office/drawing/2014/main" id="{B16F8906-918C-BE0B-A4AB-6A1D48150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</p:grp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12A1FDC-08A3-5BCC-A521-4FC00BD3586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de-DE" smtClean="0"/>
              <a:pPr rtl="0"/>
              <a:t>3</a:t>
            </a:fld>
            <a:endParaRPr lang="de-DE" dirty="0">
              <a:latin typeface="+mn-lt"/>
            </a:endParaRPr>
          </a:p>
        </p:txBody>
      </p:sp>
      <p:cxnSp>
        <p:nvCxnSpPr>
          <p:cNvPr id="10" name="Gerader Verbinder 9" descr="Zeitachse">
            <a:extLst>
              <a:ext uri="{FF2B5EF4-FFF2-40B4-BE49-F238E27FC236}">
                <a16:creationId xmlns:a16="http://schemas.microsoft.com/office/drawing/2014/main" id="{5D881093-93E4-752E-008A-EFAFA6420760}"/>
              </a:ext>
            </a:extLst>
          </p:cNvPr>
          <p:cNvCxnSpPr>
            <a:cxnSpLocks/>
            <a:stCxn id="14" idx="6"/>
            <a:endCxn id="11" idx="2"/>
          </p:cNvCxnSpPr>
          <p:nvPr/>
        </p:nvCxnSpPr>
        <p:spPr>
          <a:xfrm flipH="1">
            <a:off x="1296225" y="3815650"/>
            <a:ext cx="94305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Ellipse 10" descr="Zeitachsenmarker">
            <a:extLst>
              <a:ext uri="{FF2B5EF4-FFF2-40B4-BE49-F238E27FC236}">
                <a16:creationId xmlns:a16="http://schemas.microsoft.com/office/drawing/2014/main" id="{E5B6EF08-B48D-5E22-C5D3-D358C8666C8D}"/>
              </a:ext>
            </a:extLst>
          </p:cNvPr>
          <p:cNvSpPr/>
          <p:nvPr/>
        </p:nvSpPr>
        <p:spPr>
          <a:xfrm>
            <a:off x="1296225" y="3731168"/>
            <a:ext cx="168964" cy="16896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12" name="Ellipse 11" descr="Zeitachsenmarker">
            <a:extLst>
              <a:ext uri="{FF2B5EF4-FFF2-40B4-BE49-F238E27FC236}">
                <a16:creationId xmlns:a16="http://schemas.microsoft.com/office/drawing/2014/main" id="{87D8C275-1224-6D5C-03C6-1C69D959351F}"/>
              </a:ext>
            </a:extLst>
          </p:cNvPr>
          <p:cNvSpPr/>
          <p:nvPr/>
        </p:nvSpPr>
        <p:spPr>
          <a:xfrm>
            <a:off x="4377366" y="3731168"/>
            <a:ext cx="168964" cy="16896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13" name="Ellipse 12" descr="Zeitachsenmarker">
            <a:extLst>
              <a:ext uri="{FF2B5EF4-FFF2-40B4-BE49-F238E27FC236}">
                <a16:creationId xmlns:a16="http://schemas.microsoft.com/office/drawing/2014/main" id="{8CDDA293-A666-6A5C-780E-4ECA12937E04}"/>
              </a:ext>
            </a:extLst>
          </p:cNvPr>
          <p:cNvSpPr/>
          <p:nvPr/>
        </p:nvSpPr>
        <p:spPr>
          <a:xfrm>
            <a:off x="7425366" y="3731168"/>
            <a:ext cx="168964" cy="16896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14" name="Ellipse 13" descr="Zeitachsenmarker">
            <a:extLst>
              <a:ext uri="{FF2B5EF4-FFF2-40B4-BE49-F238E27FC236}">
                <a16:creationId xmlns:a16="http://schemas.microsoft.com/office/drawing/2014/main" id="{4B821E10-6F19-A8F7-DF05-40C5525ABA92}"/>
              </a:ext>
            </a:extLst>
          </p:cNvPr>
          <p:cNvSpPr/>
          <p:nvPr/>
        </p:nvSpPr>
        <p:spPr>
          <a:xfrm>
            <a:off x="10557847" y="3731168"/>
            <a:ext cx="168964" cy="16896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>
              <a:ln>
                <a:solidFill>
                  <a:srgbClr val="000000"/>
                </a:solidFill>
              </a:ln>
            </a:endParaRPr>
          </a:p>
        </p:txBody>
      </p:sp>
      <p:cxnSp>
        <p:nvCxnSpPr>
          <p:cNvPr id="27" name="Gerader Verbinder 26" descr="Zeitachse">
            <a:extLst>
              <a:ext uri="{FF2B5EF4-FFF2-40B4-BE49-F238E27FC236}">
                <a16:creationId xmlns:a16="http://schemas.microsoft.com/office/drawing/2014/main" id="{BBBAD98C-1FF0-F45D-E57A-18CBED52051D}"/>
              </a:ext>
            </a:extLst>
          </p:cNvPr>
          <p:cNvCxnSpPr>
            <a:cxnSpLocks/>
          </p:cNvCxnSpPr>
          <p:nvPr/>
        </p:nvCxnSpPr>
        <p:spPr>
          <a:xfrm flipH="1">
            <a:off x="1324509" y="3808039"/>
            <a:ext cx="931782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Textfeld 33">
            <a:extLst>
              <a:ext uri="{FF2B5EF4-FFF2-40B4-BE49-F238E27FC236}">
                <a16:creationId xmlns:a16="http://schemas.microsoft.com/office/drawing/2014/main" id="{607D9FAA-3DEE-0648-66C9-1E3057733037}"/>
              </a:ext>
            </a:extLst>
          </p:cNvPr>
          <p:cNvSpPr txBox="1"/>
          <p:nvPr/>
        </p:nvSpPr>
        <p:spPr>
          <a:xfrm>
            <a:off x="614856" y="3884097"/>
            <a:ext cx="15317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i="0" u="none" strike="noStrike" dirty="0">
                <a:solidFill>
                  <a:srgbClr val="000000"/>
                </a:solidFill>
                <a:effectLst/>
                <a:cs typeface="Aldhabi" panose="020F0502020204030204" pitchFamily="2" charset="-78"/>
              </a:rPr>
              <a:t>ca. 3100 v. Chr.</a:t>
            </a:r>
            <a:endParaRPr lang="de-DE" sz="1600" dirty="0">
              <a:cs typeface="Aldhabi" panose="020F0502020204030204" pitchFamily="2" charset="-78"/>
            </a:endParaRP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5F857A4B-D8D8-C90B-3E91-2B73810F2154}"/>
              </a:ext>
            </a:extLst>
          </p:cNvPr>
          <p:cNvSpPr txBox="1"/>
          <p:nvPr/>
        </p:nvSpPr>
        <p:spPr>
          <a:xfrm>
            <a:off x="3388669" y="3385004"/>
            <a:ext cx="21463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i="0" u="none" strike="noStrike" dirty="0">
                <a:solidFill>
                  <a:srgbClr val="000000"/>
                </a:solidFill>
                <a:effectLst/>
                <a:cs typeface="Aldhabi" panose="020F0502020204030204" pitchFamily="2" charset="-78"/>
              </a:rPr>
              <a:t>ca. 2000–1500 v. Chr.</a:t>
            </a:r>
            <a:endParaRPr lang="de-DE" sz="1600" dirty="0">
              <a:cs typeface="Aldhabi" panose="020F0502020204030204" pitchFamily="2" charset="-78"/>
            </a:endParaRP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00ADFC0F-65DA-C40F-2A3C-8E20CFC8876F}"/>
              </a:ext>
            </a:extLst>
          </p:cNvPr>
          <p:cNvSpPr txBox="1"/>
          <p:nvPr/>
        </p:nvSpPr>
        <p:spPr>
          <a:xfrm>
            <a:off x="6724869" y="3884097"/>
            <a:ext cx="1567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i="0" u="none" strike="noStrike" dirty="0">
                <a:solidFill>
                  <a:srgbClr val="000000"/>
                </a:solidFill>
                <a:effectLst/>
                <a:cs typeface="Aldhabi" panose="020F0502020204030204" pitchFamily="2" charset="-78"/>
              </a:rPr>
              <a:t>ca. 1235–1600</a:t>
            </a:r>
            <a:endParaRPr lang="de-DE" sz="1600" dirty="0">
              <a:cs typeface="Aldhabi" panose="020F0502020204030204" pitchFamily="2" charset="-78"/>
            </a:endParaRP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A07A9281-AF78-4507-7A4A-2FF4F7039072}"/>
              </a:ext>
            </a:extLst>
          </p:cNvPr>
          <p:cNvSpPr txBox="1"/>
          <p:nvPr/>
        </p:nvSpPr>
        <p:spPr>
          <a:xfrm>
            <a:off x="9859839" y="3427244"/>
            <a:ext cx="15649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i="0" u="none" strike="noStrike" dirty="0">
                <a:solidFill>
                  <a:srgbClr val="000000"/>
                </a:solidFill>
                <a:effectLst/>
                <a:cs typeface="Aldhabi" panose="020F0502020204030204" pitchFamily="2" charset="-78"/>
              </a:rPr>
              <a:t>ca. 1460–1590</a:t>
            </a:r>
            <a:endParaRPr lang="de-DE" sz="1600" dirty="0">
              <a:cs typeface="Aldhabi" panose="020F0502020204030204" pitchFamily="2" charset="-78"/>
            </a:endParaRP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AC071F8D-E65E-8CAD-1EF5-D7057DDFD3BC}"/>
              </a:ext>
            </a:extLst>
          </p:cNvPr>
          <p:cNvSpPr txBox="1"/>
          <p:nvPr/>
        </p:nvSpPr>
        <p:spPr>
          <a:xfrm>
            <a:off x="6706" y="3101040"/>
            <a:ext cx="27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i="0" u="none" strike="noStrike" dirty="0">
                <a:solidFill>
                  <a:srgbClr val="000000"/>
                </a:solidFill>
                <a:effectLst/>
                <a:cs typeface="Aldhabi" panose="020F0502020204030204" pitchFamily="2" charset="-78"/>
              </a:rPr>
              <a:t>Gründung des Alten Ägyptens:</a:t>
            </a:r>
            <a:br>
              <a:rPr lang="de-DE" sz="1600" i="0" u="none" strike="noStrike" dirty="0">
                <a:solidFill>
                  <a:srgbClr val="000000"/>
                </a:solidFill>
                <a:effectLst/>
                <a:cs typeface="Aldhabi" panose="020F0502020204030204" pitchFamily="2" charset="-78"/>
              </a:rPr>
            </a:br>
            <a:r>
              <a:rPr lang="de-DE" sz="1600" i="0" u="none" strike="noStrike" dirty="0">
                <a:solidFill>
                  <a:srgbClr val="000000"/>
                </a:solidFill>
                <a:effectLst/>
                <a:cs typeface="Aldhabi" panose="020F0502020204030204" pitchFamily="2" charset="-78"/>
              </a:rPr>
              <a:t>Hochkultur am Nil entsteht.</a:t>
            </a:r>
            <a:endParaRPr lang="de-DE" sz="1600" dirty="0">
              <a:cs typeface="Aldhabi" panose="020F0502020204030204" pitchFamily="2" charset="-78"/>
            </a:endParaRP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995F3807-C697-9A73-5E81-B881640A5C6A}"/>
              </a:ext>
            </a:extLst>
          </p:cNvPr>
          <p:cNvSpPr txBox="1"/>
          <p:nvPr/>
        </p:nvSpPr>
        <p:spPr>
          <a:xfrm>
            <a:off x="6134609" y="3101040"/>
            <a:ext cx="27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i="0" u="none" strike="noStrike" dirty="0">
                <a:solidFill>
                  <a:srgbClr val="000000"/>
                </a:solidFill>
                <a:effectLst/>
                <a:cs typeface="Aldhabi" panose="020F0502020204030204" pitchFamily="2" charset="-78"/>
              </a:rPr>
              <a:t>Mali-Reich: </a:t>
            </a:r>
            <a:br>
              <a:rPr lang="de-DE" sz="1600" i="0" u="none" strike="noStrike" dirty="0">
                <a:solidFill>
                  <a:srgbClr val="000000"/>
                </a:solidFill>
                <a:effectLst/>
                <a:cs typeface="Aldhabi" panose="020F0502020204030204" pitchFamily="2" charset="-78"/>
              </a:rPr>
            </a:br>
            <a:r>
              <a:rPr lang="de-DE" sz="1600" i="0" u="none" strike="noStrike" dirty="0">
                <a:solidFill>
                  <a:srgbClr val="000000"/>
                </a:solidFill>
                <a:effectLst/>
                <a:cs typeface="Aldhabi" panose="020F0502020204030204" pitchFamily="2" charset="-78"/>
              </a:rPr>
              <a:t>Blütezeit unter Mansa Musa</a:t>
            </a:r>
            <a:endParaRPr lang="de-DE" sz="1600" dirty="0">
              <a:cs typeface="Aldhabi" panose="020F0502020204030204" pitchFamily="2" charset="-78"/>
            </a:endParaRP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B0043574-4481-69A9-C518-559F08277238}"/>
              </a:ext>
            </a:extLst>
          </p:cNvPr>
          <p:cNvSpPr txBox="1"/>
          <p:nvPr/>
        </p:nvSpPr>
        <p:spPr>
          <a:xfrm>
            <a:off x="3085371" y="3977003"/>
            <a:ext cx="27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i="0" u="none" strike="noStrike" dirty="0">
                <a:solidFill>
                  <a:srgbClr val="000000"/>
                </a:solidFill>
                <a:effectLst/>
                <a:cs typeface="Aldhabi" panose="020F0502020204030204" pitchFamily="2" charset="-78"/>
              </a:rPr>
              <a:t>Aufstieg des Königreichs von </a:t>
            </a:r>
            <a:r>
              <a:rPr lang="de-DE" sz="1600" i="0" u="none" strike="noStrike" dirty="0" err="1">
                <a:solidFill>
                  <a:srgbClr val="000000"/>
                </a:solidFill>
                <a:effectLst/>
                <a:cs typeface="Aldhabi" panose="020F0502020204030204" pitchFamily="2" charset="-78"/>
              </a:rPr>
              <a:t>Kush</a:t>
            </a:r>
            <a:r>
              <a:rPr lang="de-DE" sz="1600" i="0" u="none" strike="noStrike" dirty="0">
                <a:solidFill>
                  <a:srgbClr val="000000"/>
                </a:solidFill>
                <a:effectLst/>
                <a:cs typeface="Aldhabi" panose="020F0502020204030204" pitchFamily="2" charset="-78"/>
              </a:rPr>
              <a:t> (Nubien)</a:t>
            </a:r>
            <a:endParaRPr lang="de-DE" sz="1600" dirty="0">
              <a:cs typeface="Aldhabi" panose="020F0502020204030204" pitchFamily="2" charset="-78"/>
            </a:endParaRP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56A5AC1C-96A4-E2B6-4148-BE702FBF7FBC}"/>
              </a:ext>
            </a:extLst>
          </p:cNvPr>
          <p:cNvSpPr txBox="1"/>
          <p:nvPr/>
        </p:nvSpPr>
        <p:spPr>
          <a:xfrm>
            <a:off x="9268329" y="3977002"/>
            <a:ext cx="27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i="0" u="none" strike="noStrike" dirty="0">
                <a:solidFill>
                  <a:srgbClr val="000000"/>
                </a:solidFill>
                <a:effectLst/>
                <a:cs typeface="Aldhabi" panose="020F0502020204030204" pitchFamily="2" charset="-78"/>
              </a:rPr>
              <a:t>Das Songhai-Reich</a:t>
            </a:r>
            <a:endParaRPr lang="de-DE" sz="1600" dirty="0">
              <a:cs typeface="Aldhabi" panose="020F05020202040302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00312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EA5F30-85C6-1E5B-303E-819E1829EF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71050C-0488-AD94-E130-623AC2088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</p:spPr>
        <p:txBody>
          <a:bodyPr rtlCol="0"/>
          <a:lstStyle>
            <a:defPPr>
              <a:defRPr lang="de-DE"/>
            </a:defPPr>
          </a:lstStyle>
          <a:p>
            <a:r>
              <a:rPr lang="de-DE" sz="4400" i="0" u="none" strike="noStrike" dirty="0">
                <a:solidFill>
                  <a:srgbClr val="000000"/>
                </a:solidFill>
                <a:effectLst/>
                <a:cs typeface="Aldhabi" panose="020F0502020204030204" pitchFamily="2" charset="-78"/>
              </a:rPr>
              <a:t>Gründung des </a:t>
            </a:r>
            <a:br>
              <a:rPr lang="de-DE" sz="4400" i="0" u="none" strike="noStrike" dirty="0">
                <a:solidFill>
                  <a:srgbClr val="000000"/>
                </a:solidFill>
                <a:effectLst/>
                <a:cs typeface="Aldhabi" panose="020F0502020204030204" pitchFamily="2" charset="-78"/>
              </a:rPr>
            </a:br>
            <a:r>
              <a:rPr lang="de-DE" sz="4400" i="0" u="none" strike="noStrike" dirty="0">
                <a:solidFill>
                  <a:srgbClr val="000000"/>
                </a:solidFill>
                <a:effectLst/>
                <a:cs typeface="Aldhabi" panose="020F0502020204030204" pitchFamily="2" charset="-78"/>
              </a:rPr>
              <a:t>Alten Ägyptens</a:t>
            </a:r>
            <a:endParaRPr lang="de-DE" sz="4400" dirty="0">
              <a:cs typeface="Aldhabi" panose="020F0502020204030204" pitchFamily="2" charset="-78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F2883F8-5667-65E6-2EBD-76A4720CCB9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93725" y="3279775"/>
            <a:ext cx="5045075" cy="2994025"/>
          </a:xfrm>
        </p:spPr>
        <p:txBody>
          <a:bodyPr rtlCol="0">
            <a:normAutofit/>
          </a:bodyPr>
          <a:lstStyle>
            <a:defPPr>
              <a:defRPr lang="de-DE"/>
            </a:defPPr>
          </a:lstStyle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de-DE" dirty="0"/>
              <a:t>Frühe Handelsbeziehungen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de-DE" dirty="0"/>
              <a:t>Diplomatie und Machtstrukturen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de-DE" dirty="0"/>
              <a:t>Technologische und kulturelle Weitergabe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de-DE" dirty="0"/>
              <a:t>Transnationale Handelsnetzwerke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de-DE" dirty="0"/>
              <a:t>Wissenstransfer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000F847-0C8A-0EBF-516A-9D54ECD14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de-DE" smtClean="0"/>
              <a:pPr rtl="0"/>
              <a:t>4</a:t>
            </a:fld>
            <a:endParaRPr lang="de-DE" dirty="0">
              <a:latin typeface="+mn-lt"/>
            </a:endParaRPr>
          </a:p>
        </p:txBody>
      </p:sp>
      <p:pic>
        <p:nvPicPr>
          <p:cNvPr id="14" name="Bildplatzhalter 13" descr="Ein Bild, das Pyramide, Gebäude, Himmel, Altertum enthält.&#10;&#10;Automatisch generierte Beschreibung">
            <a:extLst>
              <a:ext uri="{FF2B5EF4-FFF2-40B4-BE49-F238E27FC236}">
                <a16:creationId xmlns:a16="http://schemas.microsoft.com/office/drawing/2014/main" id="{FC021071-5D6D-7910-881D-4688455D318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9" r="8739"/>
          <a:stretch>
            <a:fillRect/>
          </a:stretch>
        </p:blipFill>
        <p:spPr>
          <a:xfrm>
            <a:off x="6073775" y="0"/>
            <a:ext cx="6118225" cy="6858000"/>
          </a:xfr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5E6370CA-2F30-9063-94F9-1E6270B77F4F}"/>
              </a:ext>
            </a:extLst>
          </p:cNvPr>
          <p:cNvSpPr txBox="1"/>
          <p:nvPr/>
        </p:nvSpPr>
        <p:spPr>
          <a:xfrm>
            <a:off x="6073775" y="6579871"/>
            <a:ext cx="61055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https://segu-geschichte.de/wp-content/uploads/2015/08/Pyramiden-1.jpg</a:t>
            </a:r>
          </a:p>
        </p:txBody>
      </p:sp>
    </p:spTree>
    <p:extLst>
      <p:ext uri="{BB962C8B-B14F-4D97-AF65-F5344CB8AC3E}">
        <p14:creationId xmlns:p14="http://schemas.microsoft.com/office/powerpoint/2010/main" val="1745111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A1EDBD-F73C-A246-8150-294F928AA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4AF32F0-6AD7-2473-9D9F-A3CD65CC2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02875"/>
            <a:ext cx="10873740" cy="1680205"/>
          </a:xfrm>
        </p:spPr>
        <p:txBody>
          <a:bodyPr rtlCol="0"/>
          <a:lstStyle>
            <a:defPPr>
              <a:defRPr lang="de-DE"/>
            </a:defPPr>
          </a:lstStyle>
          <a:p>
            <a:r>
              <a:rPr lang="de-DE" sz="4400" i="0" u="none" strike="noStrike" dirty="0">
                <a:solidFill>
                  <a:srgbClr val="000000"/>
                </a:solidFill>
                <a:effectLst/>
                <a:cs typeface="Aldhabi" panose="020F0502020204030204" pitchFamily="2" charset="-78"/>
              </a:rPr>
              <a:t>Aufstieg des Königreichs </a:t>
            </a:r>
            <a:br>
              <a:rPr lang="de-DE" sz="4400" i="0" u="none" strike="noStrike" dirty="0">
                <a:solidFill>
                  <a:srgbClr val="000000"/>
                </a:solidFill>
                <a:effectLst/>
                <a:cs typeface="Aldhabi" panose="020F0502020204030204" pitchFamily="2" charset="-78"/>
              </a:rPr>
            </a:br>
            <a:r>
              <a:rPr lang="de-DE" sz="4400" i="0" u="none" strike="noStrike" dirty="0">
                <a:solidFill>
                  <a:srgbClr val="000000"/>
                </a:solidFill>
                <a:effectLst/>
                <a:cs typeface="Aldhabi" panose="020F0502020204030204" pitchFamily="2" charset="-78"/>
              </a:rPr>
              <a:t>von Kusch (Nubien)</a:t>
            </a:r>
            <a:endParaRPr lang="de-DE" dirty="0"/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B99F30ED-E7FF-BBE6-D759-76C30730F6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reihandform 19">
              <a:extLst>
                <a:ext uri="{FF2B5EF4-FFF2-40B4-BE49-F238E27FC236}">
                  <a16:creationId xmlns:a16="http://schemas.microsoft.com/office/drawing/2014/main" id="{A5CACEFC-01B2-8E57-7114-90180B648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  <p:sp>
          <p:nvSpPr>
            <p:cNvPr id="21" name="Freihandform 20">
              <a:extLst>
                <a:ext uri="{FF2B5EF4-FFF2-40B4-BE49-F238E27FC236}">
                  <a16:creationId xmlns:a16="http://schemas.microsoft.com/office/drawing/2014/main" id="{806F187C-BB26-D77F-D1E6-C8C6592B4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  <p:sp>
          <p:nvSpPr>
            <p:cNvPr id="22" name="Freihandform 21">
              <a:extLst>
                <a:ext uri="{FF2B5EF4-FFF2-40B4-BE49-F238E27FC236}">
                  <a16:creationId xmlns:a16="http://schemas.microsoft.com/office/drawing/2014/main" id="{A77581EA-C4E6-38B0-8462-47F4F2498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de-DE"/>
              </a:defPPr>
            </a:lstStyle>
            <a:p>
              <a:pPr rtl="0"/>
              <a:endParaRPr lang="de-DE" dirty="0"/>
            </a:p>
          </p:txBody>
        </p:sp>
      </p:grp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E811FD3-B345-CC29-CCFD-01A27BED8DD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de-DE" smtClean="0"/>
              <a:pPr rtl="0"/>
              <a:t>5</a:t>
            </a:fld>
            <a:endParaRPr lang="de-DE" dirty="0">
              <a:latin typeface="+mn-lt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48B067B-8D35-EED4-3563-B4DEB3F6F46F}"/>
              </a:ext>
            </a:extLst>
          </p:cNvPr>
          <p:cNvSpPr txBox="1"/>
          <p:nvPr/>
        </p:nvSpPr>
        <p:spPr>
          <a:xfrm>
            <a:off x="1965039" y="2542123"/>
            <a:ext cx="10020300" cy="334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/>
                </a:solidFill>
              </a:rPr>
              <a:t>Regionale Macht und Rivalität mit Ägypten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/>
                </a:solidFill>
              </a:rPr>
              <a:t>Handelsmacht im Niltal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/>
                </a:solidFill>
              </a:rPr>
              <a:t>Militärische Stärke und Diplomatie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/>
                </a:solidFill>
              </a:rPr>
              <a:t>Rohstoffe und Handel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/>
                </a:solidFill>
              </a:rPr>
              <a:t>Kultureller Austausch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/>
                </a:solidFill>
              </a:rPr>
              <a:t>Verbindung zwischen Afrika, dem Nahen Osten und dem Mittelmeerraum</a:t>
            </a:r>
          </a:p>
        </p:txBody>
      </p:sp>
    </p:spTree>
    <p:extLst>
      <p:ext uri="{BB962C8B-B14F-4D97-AF65-F5344CB8AC3E}">
        <p14:creationId xmlns:p14="http://schemas.microsoft.com/office/powerpoint/2010/main" val="1861906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74A036-DD84-1F81-B7D4-FDC4EE3AD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076A6D-315A-CF49-EF5C-D9C57CDA4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</p:spPr>
        <p:txBody>
          <a:bodyPr rtlCol="0"/>
          <a:lstStyle>
            <a:defPPr>
              <a:defRPr lang="de-DE"/>
            </a:defPPr>
          </a:lstStyle>
          <a:p>
            <a:r>
              <a:rPr lang="de-DE" dirty="0"/>
              <a:t>Mali-Reich</a:t>
            </a:r>
            <a:endParaRPr lang="de-DE" sz="4400" dirty="0">
              <a:cs typeface="Aldhabi" panose="020F0502020204030204" pitchFamily="2" charset="-78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39CDFF-2C6B-D269-9657-28B69EC205D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93725" y="3279775"/>
            <a:ext cx="5045075" cy="2994025"/>
          </a:xfrm>
        </p:spPr>
        <p:txBody>
          <a:bodyPr rtlCol="0">
            <a:normAutofit/>
          </a:bodyPr>
          <a:lstStyle>
            <a:defPPr>
              <a:defRPr lang="de-DE"/>
            </a:defPPr>
          </a:lstStyle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Mansa Musa, einer der reichsten Menschen der Geschichte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de-DE" dirty="0"/>
              <a:t>Pilgerreise nach Mekka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de-DE" dirty="0"/>
              <a:t>Transsahara-Handel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de-DE" sz="1800" i="0" u="none" strike="noStrike" dirty="0">
                <a:solidFill>
                  <a:srgbClr val="000000"/>
                </a:solidFill>
                <a:effectLst/>
              </a:rPr>
              <a:t>Timbuktu Zentrum für islamisches Lernen und Handel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de-DE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Kultureller Einfluss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41586F1-4608-8F4E-4BB5-EEDEF54A2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de-DE" smtClean="0"/>
              <a:pPr rtl="0"/>
              <a:t>6</a:t>
            </a:fld>
            <a:endParaRPr lang="de-DE" dirty="0">
              <a:latin typeface="+mn-lt"/>
            </a:endParaRPr>
          </a:p>
        </p:txBody>
      </p:sp>
      <p:pic>
        <p:nvPicPr>
          <p:cNvPr id="12" name="Grafik 11" descr="Ein Bild, das Karte, Text, Atlas enthält.&#10;&#10;Automatisch generierte Beschreibung">
            <a:extLst>
              <a:ext uri="{FF2B5EF4-FFF2-40B4-BE49-F238E27FC236}">
                <a16:creationId xmlns:a16="http://schemas.microsoft.com/office/drawing/2014/main" id="{DC1BE936-CE98-03D9-81E8-270E095321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774" y="1990725"/>
            <a:ext cx="5964795" cy="3752850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DE8DC08D-D591-55AF-D77A-10845983F588}"/>
              </a:ext>
            </a:extLst>
          </p:cNvPr>
          <p:cNvSpPr txBox="1"/>
          <p:nvPr/>
        </p:nvSpPr>
        <p:spPr>
          <a:xfrm>
            <a:off x="6008171" y="5743575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https://upload.wikimedia.org/wikipedia/commons/thumb/8/8a/MALI_reich_Karte.PNG/1200px-MALI_reich_Karte.PNG</a:t>
            </a:r>
          </a:p>
        </p:txBody>
      </p:sp>
    </p:spTree>
    <p:extLst>
      <p:ext uri="{BB962C8B-B14F-4D97-AF65-F5344CB8AC3E}">
        <p14:creationId xmlns:p14="http://schemas.microsoft.com/office/powerpoint/2010/main" val="2660231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D2A48B-F7F6-4449-09D1-999807CDD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400" i="0" u="none" strike="noStrike" dirty="0">
                <a:solidFill>
                  <a:srgbClr val="000000"/>
                </a:solidFill>
                <a:effectLst/>
                <a:cs typeface="Aldhabi" panose="020F0502020204030204" pitchFamily="2" charset="-78"/>
              </a:rPr>
              <a:t>Songhai-Reich</a:t>
            </a:r>
            <a:endParaRPr lang="de-DE" dirty="0"/>
          </a:p>
        </p:txBody>
      </p:sp>
      <p:pic>
        <p:nvPicPr>
          <p:cNvPr id="11" name="Inhaltsplatzhalter 10" descr="Ein Bild, das Karte, Text, Atlas enthält.&#10;&#10;Automatisch generierte Beschreibung">
            <a:extLst>
              <a:ext uri="{FF2B5EF4-FFF2-40B4-BE49-F238E27FC236}">
                <a16:creationId xmlns:a16="http://schemas.microsoft.com/office/drawing/2014/main" id="{7EAEDAEF-323E-25D1-9624-CFE310AFC94B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251" y="1675606"/>
            <a:ext cx="5608019" cy="3506787"/>
          </a:xfr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5554A57-3633-F5AA-F735-87BEADE85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de-DE" smtClean="0"/>
              <a:pPr rtl="0"/>
              <a:t>7</a:t>
            </a:fld>
            <a:endParaRPr lang="de-DE" dirty="0">
              <a:latin typeface="+mn-lt"/>
            </a:endParaRP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DF5ADCB5-D47F-3A7B-D6B7-BA3E939F43C3}"/>
              </a:ext>
            </a:extLst>
          </p:cNvPr>
          <p:cNvSpPr txBox="1">
            <a:spLocks/>
          </p:cNvSpPr>
          <p:nvPr/>
        </p:nvSpPr>
        <p:spPr>
          <a:xfrm>
            <a:off x="593725" y="3279775"/>
            <a:ext cx="5359400" cy="3121025"/>
          </a:xfrm>
          <a:prstGeom prst="rect">
            <a:avLst/>
          </a:prstGeom>
        </p:spPr>
        <p:txBody>
          <a:bodyPr vert="horz" lIns="0" tIns="228600" rIns="0" bIns="0" rtlCol="0">
            <a:normAutofit fontScale="92500" lnSpcReduction="20000"/>
          </a:bodyPr>
          <a:lstStyle>
            <a:defPPr>
              <a:defRPr lang="de-DE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lang="de-DE"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lang="de-DE"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lang="de-DE"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lang="de-DE"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lang="de-DE"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000000"/>
                </a:solidFill>
                <a:latin typeface="Arial" panose="020B0604020202020204" pitchFamily="34" charset="0"/>
              </a:rPr>
              <a:t>Größtes westafrikanisches Reich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Zentralisierte Verwaltung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Enge Handels- und diplomatische Beziehungen mit Nordafrika und dem Nahen Osten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Timbuktu als Wissenszentrum mit berühmten Universitäten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Kontrolle über </a:t>
            </a:r>
            <a:r>
              <a:rPr lang="de-DE" dirty="0" err="1"/>
              <a:t>transsaharische</a:t>
            </a:r>
            <a:r>
              <a:rPr lang="de-DE" dirty="0"/>
              <a:t> Handelsrouten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Förderung des Islam als verbindende Religion 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AA94AC35-4EA0-1F03-3B4C-DE6017F58D7E}"/>
              </a:ext>
            </a:extLst>
          </p:cNvPr>
          <p:cNvSpPr txBox="1"/>
          <p:nvPr/>
        </p:nvSpPr>
        <p:spPr>
          <a:xfrm>
            <a:off x="6379251" y="5182393"/>
            <a:ext cx="56889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https://upload.wikimedia.org/wikipedia/commons/6/65/SONGHAI_reich_karte.PNG</a:t>
            </a:r>
          </a:p>
        </p:txBody>
      </p:sp>
    </p:spTree>
    <p:extLst>
      <p:ext uri="{BB962C8B-B14F-4D97-AF65-F5344CB8AC3E}">
        <p14:creationId xmlns:p14="http://schemas.microsoft.com/office/powerpoint/2010/main" val="3747129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5346ED-721D-85EE-2F1B-A31D0912D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</p:spPr>
        <p:txBody>
          <a:bodyPr rtlCol="0"/>
          <a:lstStyle>
            <a:defPPr>
              <a:defRPr lang="de-DE"/>
            </a:defPPr>
          </a:lstStyle>
          <a:p>
            <a:pPr rtl="0"/>
            <a:r>
              <a:rPr lang="de-DE" dirty="0"/>
              <a:t>Kolonialzeit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DC4905B-E2EF-9EAD-D7D3-AFE00DDB9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de-DE" smtClean="0"/>
              <a:pPr rtl="0"/>
              <a:t>8</a:t>
            </a:fld>
            <a:endParaRPr lang="de-DE" dirty="0">
              <a:latin typeface="+mn-lt"/>
            </a:endParaRPr>
          </a:p>
        </p:txBody>
      </p:sp>
      <p:cxnSp>
        <p:nvCxnSpPr>
          <p:cNvPr id="12" name="Gerader Verbinder 11" descr="Zeitachse">
            <a:extLst>
              <a:ext uri="{FF2B5EF4-FFF2-40B4-BE49-F238E27FC236}">
                <a16:creationId xmlns:a16="http://schemas.microsoft.com/office/drawing/2014/main" id="{74D1CE11-7E54-5DF8-E117-DA76670D9A12}"/>
              </a:ext>
            </a:extLst>
          </p:cNvPr>
          <p:cNvCxnSpPr>
            <a:cxnSpLocks/>
            <a:stCxn id="16" idx="6"/>
            <a:endCxn id="13" idx="2"/>
          </p:cNvCxnSpPr>
          <p:nvPr/>
        </p:nvCxnSpPr>
        <p:spPr>
          <a:xfrm flipH="1">
            <a:off x="1270469" y="4101400"/>
            <a:ext cx="94305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Ellipse 12" descr="Zeitachsenmarker">
            <a:extLst>
              <a:ext uri="{FF2B5EF4-FFF2-40B4-BE49-F238E27FC236}">
                <a16:creationId xmlns:a16="http://schemas.microsoft.com/office/drawing/2014/main" id="{5572909A-6B23-8E15-8DB1-50C3AA5DE39D}"/>
              </a:ext>
            </a:extLst>
          </p:cNvPr>
          <p:cNvSpPr/>
          <p:nvPr/>
        </p:nvSpPr>
        <p:spPr>
          <a:xfrm>
            <a:off x="1270469" y="4016918"/>
            <a:ext cx="168964" cy="16896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14" name="Ellipse 13" descr="Zeitachsenmarker">
            <a:extLst>
              <a:ext uri="{FF2B5EF4-FFF2-40B4-BE49-F238E27FC236}">
                <a16:creationId xmlns:a16="http://schemas.microsoft.com/office/drawing/2014/main" id="{E257E93D-708E-8610-F70F-0587A082F7A4}"/>
              </a:ext>
            </a:extLst>
          </p:cNvPr>
          <p:cNvSpPr/>
          <p:nvPr/>
        </p:nvSpPr>
        <p:spPr>
          <a:xfrm>
            <a:off x="5985762" y="4016918"/>
            <a:ext cx="168964" cy="16896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16" name="Ellipse 15" descr="Zeitachsenmarker">
            <a:extLst>
              <a:ext uri="{FF2B5EF4-FFF2-40B4-BE49-F238E27FC236}">
                <a16:creationId xmlns:a16="http://schemas.microsoft.com/office/drawing/2014/main" id="{21BBC9DF-6B90-9B7E-ABB9-A1DFC43D21B3}"/>
              </a:ext>
            </a:extLst>
          </p:cNvPr>
          <p:cNvSpPr/>
          <p:nvPr/>
        </p:nvSpPr>
        <p:spPr>
          <a:xfrm>
            <a:off x="10532091" y="4016918"/>
            <a:ext cx="168964" cy="16896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>
              <a:ln>
                <a:solidFill>
                  <a:srgbClr val="000000"/>
                </a:solidFill>
              </a:ln>
            </a:endParaRPr>
          </a:p>
        </p:txBody>
      </p:sp>
      <p:cxnSp>
        <p:nvCxnSpPr>
          <p:cNvPr id="17" name="Gerader Verbinder 16" descr="Zeitachse">
            <a:extLst>
              <a:ext uri="{FF2B5EF4-FFF2-40B4-BE49-F238E27FC236}">
                <a16:creationId xmlns:a16="http://schemas.microsoft.com/office/drawing/2014/main" id="{2FDDDBF0-86C7-51FE-4E2B-9A607D6E644A}"/>
              </a:ext>
            </a:extLst>
          </p:cNvPr>
          <p:cNvCxnSpPr>
            <a:cxnSpLocks/>
          </p:cNvCxnSpPr>
          <p:nvPr/>
        </p:nvCxnSpPr>
        <p:spPr>
          <a:xfrm flipH="1">
            <a:off x="1298753" y="4093789"/>
            <a:ext cx="931782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01FB3D96-5B9B-2C2A-16AD-A2ED997F590F}"/>
              </a:ext>
            </a:extLst>
          </p:cNvPr>
          <p:cNvSpPr txBox="1"/>
          <p:nvPr/>
        </p:nvSpPr>
        <p:spPr>
          <a:xfrm>
            <a:off x="363236" y="4169324"/>
            <a:ext cx="19834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i="0" u="none" strike="noStrike" dirty="0">
                <a:solidFill>
                  <a:srgbClr val="000000"/>
                </a:solidFill>
                <a:effectLst/>
                <a:cs typeface="Aldhabi" panose="020F0502020204030204" pitchFamily="2" charset="-78"/>
              </a:rPr>
              <a:t>15.–19. Jahrhundert</a:t>
            </a:r>
            <a:endParaRPr lang="de-DE" sz="1600" dirty="0">
              <a:cs typeface="Aldhabi" panose="020F0502020204030204" pitchFamily="2" charset="-78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92CF8E6B-EC4E-E76B-0D62-443B6C11801D}"/>
              </a:ext>
            </a:extLst>
          </p:cNvPr>
          <p:cNvSpPr txBox="1"/>
          <p:nvPr/>
        </p:nvSpPr>
        <p:spPr>
          <a:xfrm>
            <a:off x="5437506" y="3642285"/>
            <a:ext cx="1265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i="0" u="none" strike="noStrike" dirty="0">
                <a:solidFill>
                  <a:srgbClr val="000000"/>
                </a:solidFill>
                <a:effectLst/>
                <a:cs typeface="Aldhabi" panose="020F0502020204030204" pitchFamily="2" charset="-78"/>
              </a:rPr>
              <a:t>1884–1885</a:t>
            </a:r>
            <a:endParaRPr lang="de-DE" sz="1600" dirty="0">
              <a:cs typeface="Aldhabi" panose="020F0502020204030204" pitchFamily="2" charset="-78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C2AE0E0B-87BF-2897-B040-017D72ACAD46}"/>
              </a:ext>
            </a:extLst>
          </p:cNvPr>
          <p:cNvSpPr txBox="1"/>
          <p:nvPr/>
        </p:nvSpPr>
        <p:spPr>
          <a:xfrm>
            <a:off x="9251359" y="2932090"/>
            <a:ext cx="273042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i="0" u="none" strike="noStrike" dirty="0">
                <a:solidFill>
                  <a:srgbClr val="000000"/>
                </a:solidFill>
                <a:effectLst/>
                <a:cs typeface="Aldhabi" panose="020F0502020204030204" pitchFamily="2" charset="-78"/>
              </a:rPr>
              <a:t>Intensivierung der kolonialen </a:t>
            </a:r>
            <a:br>
              <a:rPr lang="de-DE" sz="1600" i="0" u="none" strike="noStrike" dirty="0">
                <a:solidFill>
                  <a:srgbClr val="000000"/>
                </a:solidFill>
                <a:effectLst/>
                <a:cs typeface="Aldhabi" panose="020F0502020204030204" pitchFamily="2" charset="-78"/>
              </a:rPr>
            </a:br>
            <a:r>
              <a:rPr lang="de-DE" sz="1600" i="0" u="none" strike="noStrike" dirty="0">
                <a:solidFill>
                  <a:srgbClr val="000000"/>
                </a:solidFill>
                <a:effectLst/>
                <a:cs typeface="Aldhabi" panose="020F0502020204030204" pitchFamily="2" charset="-78"/>
              </a:rPr>
              <a:t>Ausbeutung und </a:t>
            </a:r>
            <a:br>
              <a:rPr lang="de-DE" sz="1600" i="0" u="none" strike="noStrike" dirty="0">
                <a:solidFill>
                  <a:srgbClr val="000000"/>
                </a:solidFill>
                <a:effectLst/>
                <a:cs typeface="Aldhabi" panose="020F0502020204030204" pitchFamily="2" charset="-78"/>
              </a:rPr>
            </a:br>
            <a:r>
              <a:rPr lang="de-DE" sz="1600" i="0" u="none" strike="noStrike" dirty="0">
                <a:solidFill>
                  <a:srgbClr val="000000"/>
                </a:solidFill>
                <a:effectLst/>
                <a:cs typeface="Aldhabi" panose="020F0502020204030204" pitchFamily="2" charset="-78"/>
              </a:rPr>
              <a:t>Infrastrukturentwicklung </a:t>
            </a:r>
            <a:br>
              <a:rPr lang="de-DE" sz="1600" i="0" u="none" strike="noStrike" dirty="0">
                <a:solidFill>
                  <a:srgbClr val="000000"/>
                </a:solidFill>
                <a:effectLst/>
                <a:cs typeface="Aldhabi" panose="020F0502020204030204" pitchFamily="2" charset="-78"/>
              </a:rPr>
            </a:br>
            <a:r>
              <a:rPr lang="de-DE" sz="1600" i="0" u="none" strike="noStrike" dirty="0">
                <a:solidFill>
                  <a:srgbClr val="000000"/>
                </a:solidFill>
                <a:effectLst/>
                <a:cs typeface="Aldhabi" panose="020F0502020204030204" pitchFamily="2" charset="-78"/>
              </a:rPr>
              <a:t>durch Kolonialmächte.</a:t>
            </a:r>
            <a:endParaRPr lang="de-DE" sz="1600" dirty="0">
              <a:cs typeface="Aldhabi" panose="020F0502020204030204" pitchFamily="2" charset="-78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A5DE671E-5440-EAAE-BCC7-3256EFF51E68}"/>
              </a:ext>
            </a:extLst>
          </p:cNvPr>
          <p:cNvSpPr txBox="1"/>
          <p:nvPr/>
        </p:nvSpPr>
        <p:spPr>
          <a:xfrm>
            <a:off x="-188100" y="3185921"/>
            <a:ext cx="3086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i="0" u="none" strike="noStrike" dirty="0">
                <a:solidFill>
                  <a:srgbClr val="000000"/>
                </a:solidFill>
                <a:effectLst/>
                <a:cs typeface="Aldhabi" panose="020F0502020204030204" pitchFamily="2" charset="-78"/>
              </a:rPr>
              <a:t>Europäische Expansion </a:t>
            </a:r>
            <a:br>
              <a:rPr lang="de-DE" sz="1600" i="0" u="none" strike="noStrike" dirty="0">
                <a:solidFill>
                  <a:srgbClr val="000000"/>
                </a:solidFill>
                <a:effectLst/>
                <a:cs typeface="Aldhabi" panose="020F0502020204030204" pitchFamily="2" charset="-78"/>
              </a:rPr>
            </a:br>
            <a:r>
              <a:rPr lang="de-DE" sz="1600" i="0" u="none" strike="noStrike" dirty="0">
                <a:solidFill>
                  <a:srgbClr val="000000"/>
                </a:solidFill>
                <a:effectLst/>
                <a:cs typeface="Aldhabi" panose="020F0502020204030204" pitchFamily="2" charset="-78"/>
              </a:rPr>
              <a:t>und transatlantischer Sklavenhandel.</a:t>
            </a:r>
            <a:endParaRPr lang="de-DE" sz="1600" dirty="0">
              <a:cs typeface="Aldhabi" panose="020F0502020204030204" pitchFamily="2" charset="-78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5BA24AF5-83C2-EA5F-943B-BA88D9BEF9FD}"/>
              </a:ext>
            </a:extLst>
          </p:cNvPr>
          <p:cNvSpPr txBox="1"/>
          <p:nvPr/>
        </p:nvSpPr>
        <p:spPr>
          <a:xfrm>
            <a:off x="4389290" y="4206740"/>
            <a:ext cx="33619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i="0" u="none" strike="noStrike" dirty="0">
                <a:solidFill>
                  <a:srgbClr val="000000"/>
                </a:solidFill>
                <a:effectLst/>
                <a:cs typeface="Aldhabi" panose="020F0502020204030204" pitchFamily="2" charset="-78"/>
              </a:rPr>
              <a:t>Berliner Konferenz: Aufteilung Afrikas unter den europäischen Kolonialmächten.</a:t>
            </a:r>
            <a:endParaRPr lang="de-DE" sz="1600" dirty="0">
              <a:cs typeface="Aldhabi" panose="020F0502020204030204" pitchFamily="2" charset="-78"/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60EF0559-FF71-07A4-32AB-E68CF9A415E7}"/>
              </a:ext>
            </a:extLst>
          </p:cNvPr>
          <p:cNvSpPr txBox="1"/>
          <p:nvPr/>
        </p:nvSpPr>
        <p:spPr>
          <a:xfrm>
            <a:off x="9242572" y="4167886"/>
            <a:ext cx="27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i="0" u="none" strike="noStrike" dirty="0">
                <a:solidFill>
                  <a:srgbClr val="000000"/>
                </a:solidFill>
                <a:effectLst/>
                <a:cs typeface="Aldhabi" panose="020F0502020204030204" pitchFamily="2" charset="-78"/>
              </a:rPr>
              <a:t>1900–1950</a:t>
            </a:r>
          </a:p>
        </p:txBody>
      </p:sp>
    </p:spTree>
    <p:extLst>
      <p:ext uri="{BB962C8B-B14F-4D97-AF65-F5344CB8AC3E}">
        <p14:creationId xmlns:p14="http://schemas.microsoft.com/office/powerpoint/2010/main" val="888484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EA5F30-85C6-1E5B-303E-819E1829EF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71050C-0488-AD94-E130-623AC2088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</p:spPr>
        <p:txBody>
          <a:bodyPr rtlCol="0"/>
          <a:lstStyle>
            <a:defPPr>
              <a:defRPr lang="de-DE"/>
            </a:defPPr>
          </a:lstStyle>
          <a:p>
            <a:r>
              <a:rPr lang="de-DE" dirty="0"/>
              <a:t>Europäische Expansion und transatlantischer Sklavenhandel</a:t>
            </a:r>
            <a:endParaRPr lang="de-DE" sz="4400" dirty="0">
              <a:cs typeface="Aldhabi" panose="020F0502020204030204" pitchFamily="2" charset="-78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F2883F8-5667-65E6-2EBD-76A4720CCB9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93725" y="3279775"/>
            <a:ext cx="5045075" cy="2994025"/>
          </a:xfrm>
        </p:spPr>
        <p:txBody>
          <a:bodyPr rtlCol="0">
            <a:normAutofit/>
          </a:bodyPr>
          <a:lstStyle>
            <a:defPPr>
              <a:defRPr lang="de-DE"/>
            </a:defPPr>
          </a:lstStyle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de-DE" dirty="0"/>
              <a:t>Millionen Afrikaner gewaltsam verschleppt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de-DE" dirty="0"/>
              <a:t>Handelsdreieck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de-DE" dirty="0"/>
              <a:t>Integration in Weltwirtschaft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de-DE" dirty="0"/>
              <a:t>Folgen: Wirtschaftliche Unterentwicklung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000F847-0C8A-0EBF-516A-9D54ECD14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de-DE" smtClean="0"/>
              <a:pPr rtl="0"/>
              <a:t>9</a:t>
            </a:fld>
            <a:endParaRPr lang="de-DE" dirty="0">
              <a:latin typeface="+mn-lt"/>
            </a:endParaRPr>
          </a:p>
        </p:txBody>
      </p:sp>
      <p:pic>
        <p:nvPicPr>
          <p:cNvPr id="12" name="Grafik 11" descr="Ein Bild, das Karte, Text, Atlas, Diagramm enthält.&#10;&#10;Automatisch generierte Beschreibung">
            <a:extLst>
              <a:ext uri="{FF2B5EF4-FFF2-40B4-BE49-F238E27FC236}">
                <a16:creationId xmlns:a16="http://schemas.microsoft.com/office/drawing/2014/main" id="{5A7CB099-1B3D-F585-BEDD-3DC443A90F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087" y="1263566"/>
            <a:ext cx="6105524" cy="4330867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CA071B29-C324-8FD0-BD8C-AC42031BFCF7}"/>
              </a:ext>
            </a:extLst>
          </p:cNvPr>
          <p:cNvSpPr txBox="1"/>
          <p:nvPr/>
        </p:nvSpPr>
        <p:spPr>
          <a:xfrm>
            <a:off x="5715000" y="5594433"/>
            <a:ext cx="60946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https://upload.wikimedia.org/wikipedia/commons/d/d9/Atlantischer_Dreieckshandel.png</a:t>
            </a:r>
          </a:p>
        </p:txBody>
      </p:sp>
    </p:spTree>
    <p:extLst>
      <p:ext uri="{BB962C8B-B14F-4D97-AF65-F5344CB8AC3E}">
        <p14:creationId xmlns:p14="http://schemas.microsoft.com/office/powerpoint/2010/main" val="4266509067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2332793_TF78853419_Win32" id="{73C4F1C6-D164-4434-8FDF-48F92F60FB31}" vid="{13AA8AF3-B505-4A9F-9557-DEA5A55D833C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4B194E-8B30-4377-8C59-ECFB902D2A26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C21FFAC0-05A2-416A-B06C-C248395482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DB9E12-8AC3-4138-BF4D-720A5525AB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{E7D89F66-6357-4831-9870-A297A34DEF74}tf78853419_win32</Template>
  <TotalTime>0</TotalTime>
  <Words>1417</Words>
  <Application>Microsoft Office PowerPoint</Application>
  <PresentationFormat>Breitbild</PresentationFormat>
  <Paragraphs>230</Paragraphs>
  <Slides>26</Slides>
  <Notes>19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2" baseType="lpstr">
      <vt:lpstr>Aldhabi</vt:lpstr>
      <vt:lpstr>Arial</vt:lpstr>
      <vt:lpstr>Calibri</vt:lpstr>
      <vt:lpstr>Franklin Gothic Book</vt:lpstr>
      <vt:lpstr>Franklin Gothic Demi</vt:lpstr>
      <vt:lpstr>Benutzerdefiniert</vt:lpstr>
      <vt:lpstr>Internationale Politik und Globalisierung - Afrika gestern</vt:lpstr>
      <vt:lpstr>Inhaltsverzeichnis</vt:lpstr>
      <vt:lpstr>Vor der Kolonialisierung</vt:lpstr>
      <vt:lpstr>Gründung des  Alten Ägyptens</vt:lpstr>
      <vt:lpstr>Aufstieg des Königreichs  von Kusch (Nubien)</vt:lpstr>
      <vt:lpstr>Mali-Reich</vt:lpstr>
      <vt:lpstr>Songhai-Reich</vt:lpstr>
      <vt:lpstr>Kolonialzeit</vt:lpstr>
      <vt:lpstr>Europäische Expansion und transatlantischer Sklavenhandel</vt:lpstr>
      <vt:lpstr>Berliner Konferenz</vt:lpstr>
      <vt:lpstr>Intensivierung der kolonialen Ausbeutung und Infrastrukturentwicklung</vt:lpstr>
      <vt:lpstr>Kolonialzeit</vt:lpstr>
      <vt:lpstr>Unabhängigkeitsbewegung</vt:lpstr>
      <vt:lpstr>Beginn der Unabhängigkeitsbewegungen </vt:lpstr>
      <vt:lpstr>Ghana: Erstes unabhängiges Land Afrikas südlich der Sahara</vt:lpstr>
      <vt:lpstr>Afrikanisches Jahr</vt:lpstr>
      <vt:lpstr>Gründung der Organisation  für Afrikanische Einheit (OAU)</vt:lpstr>
      <vt:lpstr>Postkoloniale Ära </vt:lpstr>
      <vt:lpstr>Wellen von Bürgerkriegen und politischen Konflikten </vt:lpstr>
      <vt:lpstr>Ende der Apartheid </vt:lpstr>
      <vt:lpstr>Völkermord in Ruanda </vt:lpstr>
      <vt:lpstr>Gründung der  Afrikanischen Union</vt:lpstr>
      <vt:lpstr>Millennium African Renaissance</vt:lpstr>
      <vt:lpstr>Quellen</vt:lpstr>
      <vt:lpstr>Quellen</vt:lpstr>
      <vt:lpstr>Vielen Dank für die Aufmerksamkeit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Internationale Politik und Globalisierung - Afrika gestern</dc:title>
  <dc:creator>Moritz Koeth</dc:creator>
  <cp:lastModifiedBy>Moritz Koeth</cp:lastModifiedBy>
  <cp:revision>7</cp:revision>
  <dcterms:created xsi:type="dcterms:W3CDTF">2025-01-09T20:48:34Z</dcterms:created>
  <dcterms:modified xsi:type="dcterms:W3CDTF">2025-01-14T13:38:24Z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